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Lato" charset="0"/>
      <p:regular r:id="rId17"/>
      <p:bold r:id="rId18"/>
      <p:italic r:id="rId19"/>
      <p:boldItalic r:id="rId20"/>
    </p:embeddedFont>
    <p:embeddedFont>
      <p:font typeface="Montserrat"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4" d="100"/>
          <a:sy n="124" d="100"/>
        </p:scale>
        <p:origin x="-62" y="-5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92374786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42ef699e5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42ef699e5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f96f5393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42ef699e5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42ef699e5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43381d9802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43381d980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f87997393_0_1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42404db5e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42404db5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3381d9802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43381d980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43381d9802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43381d980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43381d9802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43381d9802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mt="36000"/>
          </a:blip>
          <a:srcRect l="12848" t="1695" r="35173" b="6155"/>
          <a:stretch/>
        </p:blipFill>
        <p:spPr>
          <a:xfrm>
            <a:off x="0" y="0"/>
            <a:ext cx="5157900" cy="5143500"/>
          </a:xfrm>
          <a:prstGeom prst="rtTriangle">
            <a:avLst/>
          </a:prstGeom>
          <a:noFill/>
          <a:ln>
            <a:noFill/>
          </a:ln>
        </p:spPr>
      </p:pic>
      <p:pic>
        <p:nvPicPr>
          <p:cNvPr id="11" name="Google Shape;11;p2"/>
          <p:cNvPicPr preferRelativeResize="0"/>
          <p:nvPr/>
        </p:nvPicPr>
        <p:blipFill rotWithShape="1">
          <a:blip r:embed="rId2">
            <a:alphaModFix amt="41000"/>
          </a:blip>
          <a:srcRect l="9941" t="49576" r="59516"/>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3.jp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1322325" y="190350"/>
            <a:ext cx="7247700" cy="83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b="1"/>
              <a:t>INSTITUTE OF ENGINEERING AND TECHNOLOGY, LUCKNOW</a:t>
            </a:r>
            <a:endParaRPr sz="2400" b="1"/>
          </a:p>
          <a:p>
            <a:pPr marL="0" lvl="0" indent="0" algn="ctr" rtl="0">
              <a:spcBef>
                <a:spcPts val="0"/>
              </a:spcBef>
              <a:spcAft>
                <a:spcPts val="0"/>
              </a:spcAft>
              <a:buNone/>
            </a:pPr>
            <a:r>
              <a:rPr lang="en-GB" sz="2400" b="1"/>
              <a:t>                          </a:t>
            </a:r>
            <a:endParaRPr sz="2400" b="1"/>
          </a:p>
          <a:p>
            <a:pPr marL="0" lvl="0" indent="0" algn="ctr" rtl="0">
              <a:spcBef>
                <a:spcPts val="0"/>
              </a:spcBef>
              <a:spcAft>
                <a:spcPts val="0"/>
              </a:spcAft>
              <a:buNone/>
            </a:pPr>
            <a:endParaRPr sz="1800" b="1">
              <a:latin typeface="Times New Roman"/>
              <a:ea typeface="Times New Roman"/>
              <a:cs typeface="Times New Roman"/>
              <a:sym typeface="Times New Roman"/>
            </a:endParaRPr>
          </a:p>
          <a:p>
            <a:pPr marL="0" lvl="0" indent="0" algn="ctr" rtl="0">
              <a:spcBef>
                <a:spcPts val="0"/>
              </a:spcBef>
              <a:spcAft>
                <a:spcPts val="0"/>
              </a:spcAft>
              <a:buNone/>
            </a:pPr>
            <a:endParaRPr sz="1800" b="1">
              <a:latin typeface="Times New Roman"/>
              <a:ea typeface="Times New Roman"/>
              <a:cs typeface="Times New Roman"/>
              <a:sym typeface="Times New Roman"/>
            </a:endParaRPr>
          </a:p>
          <a:p>
            <a:pPr marL="0" lvl="0" indent="0" algn="ctr" rtl="0">
              <a:spcBef>
                <a:spcPts val="0"/>
              </a:spcBef>
              <a:spcAft>
                <a:spcPts val="0"/>
              </a:spcAft>
              <a:buNone/>
            </a:pPr>
            <a:endParaRPr sz="1800" b="1">
              <a:latin typeface="Times New Roman"/>
              <a:ea typeface="Times New Roman"/>
              <a:cs typeface="Times New Roman"/>
              <a:sym typeface="Times New Roman"/>
            </a:endParaRPr>
          </a:p>
          <a:p>
            <a:pPr marL="0" lvl="0" indent="0" algn="ctr" rtl="0">
              <a:spcBef>
                <a:spcPts val="0"/>
              </a:spcBef>
              <a:spcAft>
                <a:spcPts val="0"/>
              </a:spcAft>
              <a:buNone/>
            </a:pPr>
            <a:endParaRPr sz="1800" b="1">
              <a:latin typeface="Times New Roman"/>
              <a:ea typeface="Times New Roman"/>
              <a:cs typeface="Times New Roman"/>
              <a:sym typeface="Times New Roman"/>
            </a:endParaRPr>
          </a:p>
        </p:txBody>
      </p:sp>
      <p:sp>
        <p:nvSpPr>
          <p:cNvPr id="229" name="Google Shape;229;p17"/>
          <p:cNvSpPr txBox="1">
            <a:spLocks noGrp="1"/>
          </p:cNvSpPr>
          <p:nvPr>
            <p:ph type="subTitle" idx="1"/>
          </p:nvPr>
        </p:nvSpPr>
        <p:spPr>
          <a:xfrm>
            <a:off x="5198088" y="3791750"/>
            <a:ext cx="3470700" cy="506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400" dirty="0">
                <a:latin typeface="Montserrat"/>
                <a:ea typeface="Montserrat"/>
                <a:cs typeface="Montserrat"/>
                <a:sym typeface="Montserrat"/>
              </a:rPr>
              <a:t>PLACEMENT BROCHURE </a:t>
            </a:r>
            <a:endParaRPr sz="1400" dirty="0">
              <a:latin typeface="Montserrat"/>
              <a:ea typeface="Montserrat"/>
              <a:cs typeface="Montserrat"/>
              <a:sym typeface="Montserrat"/>
            </a:endParaRPr>
          </a:p>
          <a:p>
            <a:pPr marL="0" lvl="0" indent="0" algn="ctr" rtl="0">
              <a:lnSpc>
                <a:spcPct val="100000"/>
              </a:lnSpc>
              <a:spcBef>
                <a:spcPts val="500"/>
              </a:spcBef>
              <a:spcAft>
                <a:spcPts val="0"/>
              </a:spcAft>
              <a:buNone/>
            </a:pPr>
            <a:r>
              <a:rPr lang="en-GB" sz="1400" smtClean="0">
                <a:latin typeface="Montserrat"/>
                <a:ea typeface="Montserrat"/>
                <a:cs typeface="Montserrat"/>
                <a:sym typeface="Montserrat"/>
              </a:rPr>
              <a:t>2019-20</a:t>
            </a:r>
            <a:endParaRPr sz="1400" dirty="0">
              <a:latin typeface="Montserrat"/>
              <a:ea typeface="Montserrat"/>
              <a:cs typeface="Montserrat"/>
              <a:sym typeface="Montserrat"/>
            </a:endParaRPr>
          </a:p>
          <a:p>
            <a:pPr marL="0" lvl="0" indent="0" algn="ctr" rtl="0">
              <a:lnSpc>
                <a:spcPct val="100000"/>
              </a:lnSpc>
              <a:spcBef>
                <a:spcPts val="500"/>
              </a:spcBef>
              <a:spcAft>
                <a:spcPts val="0"/>
              </a:spcAft>
              <a:buNone/>
            </a:pPr>
            <a:r>
              <a:rPr lang="en-GB" sz="1400" dirty="0">
                <a:latin typeface="Montserrat"/>
                <a:ea typeface="Montserrat"/>
                <a:cs typeface="Montserrat"/>
                <a:sym typeface="Montserrat"/>
              </a:rPr>
              <a:t>placement@ietlucknow.ac.in</a:t>
            </a:r>
            <a:endParaRPr sz="1400" dirty="0">
              <a:latin typeface="Montserrat"/>
              <a:ea typeface="Montserrat"/>
              <a:cs typeface="Montserrat"/>
              <a:sym typeface="Montserrat"/>
            </a:endParaRPr>
          </a:p>
          <a:p>
            <a:pPr marL="0" lvl="0" indent="0" algn="ctr" rtl="0">
              <a:lnSpc>
                <a:spcPct val="100000"/>
              </a:lnSpc>
              <a:spcBef>
                <a:spcPts val="500"/>
              </a:spcBef>
              <a:spcAft>
                <a:spcPts val="0"/>
              </a:spcAft>
              <a:buNone/>
            </a:pPr>
            <a:r>
              <a:rPr lang="en-GB" sz="1400" dirty="0">
                <a:latin typeface="Montserrat"/>
                <a:ea typeface="Montserrat"/>
                <a:cs typeface="Montserrat"/>
                <a:sym typeface="Montserrat"/>
              </a:rPr>
              <a:t>www.ietlucknow.ac.in</a:t>
            </a:r>
            <a:endParaRPr sz="1400" dirty="0">
              <a:latin typeface="Montserrat"/>
              <a:ea typeface="Montserrat"/>
              <a:cs typeface="Montserrat"/>
              <a:sym typeface="Montserrat"/>
            </a:endParaRPr>
          </a:p>
          <a:p>
            <a:pPr marL="0" lvl="0" indent="0" algn="ctr" rtl="0">
              <a:lnSpc>
                <a:spcPct val="100000"/>
              </a:lnSpc>
              <a:spcBef>
                <a:spcPts val="500"/>
              </a:spcBef>
              <a:spcAft>
                <a:spcPts val="1600"/>
              </a:spcAft>
              <a:buNone/>
            </a:pPr>
            <a:endParaRPr dirty="0"/>
          </a:p>
        </p:txBody>
      </p:sp>
      <p:pic>
        <p:nvPicPr>
          <p:cNvPr id="230" name="Google Shape;230;p17"/>
          <p:cNvPicPr preferRelativeResize="0"/>
          <p:nvPr/>
        </p:nvPicPr>
        <p:blipFill>
          <a:blip r:embed="rId3">
            <a:alphaModFix/>
          </a:blip>
          <a:stretch>
            <a:fillRect/>
          </a:stretch>
        </p:blipFill>
        <p:spPr>
          <a:xfrm>
            <a:off x="4322025" y="1085428"/>
            <a:ext cx="1337050" cy="1337050"/>
          </a:xfrm>
          <a:prstGeom prst="rect">
            <a:avLst/>
          </a:prstGeom>
          <a:noFill/>
          <a:ln>
            <a:noFill/>
          </a:ln>
        </p:spPr>
      </p:pic>
      <p:sp>
        <p:nvSpPr>
          <p:cNvPr id="231" name="Google Shape;231;p17"/>
          <p:cNvSpPr txBox="1"/>
          <p:nvPr/>
        </p:nvSpPr>
        <p:spPr>
          <a:xfrm>
            <a:off x="3021102" y="2485050"/>
            <a:ext cx="5333400" cy="2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DEPARTMENT OF ELECTRONICS ENGINEERING</a:t>
            </a:r>
            <a:endParaRPr>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6"/>
          <p:cNvSpPr txBox="1">
            <a:spLocks noGrp="1"/>
          </p:cNvSpPr>
          <p:nvPr>
            <p:ph type="title"/>
          </p:nvPr>
        </p:nvSpPr>
        <p:spPr>
          <a:xfrm>
            <a:off x="640850" y="485450"/>
            <a:ext cx="7038900" cy="5604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3F3F3"/>
                </a:solidFill>
              </a:rPr>
              <a:t>Industries we fit in</a:t>
            </a:r>
            <a:endParaRPr b="1">
              <a:solidFill>
                <a:srgbClr val="F3F3F3"/>
              </a:solidFill>
            </a:endParaRPr>
          </a:p>
        </p:txBody>
      </p:sp>
      <p:sp>
        <p:nvSpPr>
          <p:cNvPr id="299" name="Google Shape;299;p26"/>
          <p:cNvSpPr txBox="1"/>
          <p:nvPr/>
        </p:nvSpPr>
        <p:spPr>
          <a:xfrm>
            <a:off x="470200" y="1280300"/>
            <a:ext cx="8022000" cy="31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Taking a step ahead for comprehensive development of our students, apart from traditional engineering curriculum the emphasis has been laid on imparting industrials skills and training. The curriculum is designed in a synchronised way with the recent technological development and industrial demands of today’s electronic industries.The students are nurtured with a great blend of theory and practical concepts to work in industries :</a:t>
            </a:r>
            <a:endParaRPr>
              <a:solidFill>
                <a:srgbClr val="FFFFFF"/>
              </a:solidFill>
              <a:latin typeface="Montserrat"/>
              <a:ea typeface="Montserrat"/>
              <a:cs typeface="Montserrat"/>
              <a:sym typeface="Montserrat"/>
            </a:endParaRPr>
          </a:p>
          <a:p>
            <a:pPr marL="0" lvl="0" indent="0" algn="l" rtl="0">
              <a:spcBef>
                <a:spcPts val="0"/>
              </a:spcBef>
              <a:spcAft>
                <a:spcPts val="0"/>
              </a:spcAft>
              <a:buNone/>
            </a:pPr>
            <a:endParaRPr>
              <a:solidFill>
                <a:srgbClr val="FFFFFF"/>
              </a:solidFill>
              <a:latin typeface="Montserrat"/>
              <a:ea typeface="Montserrat"/>
              <a:cs typeface="Montserrat"/>
              <a:sym typeface="Montserrat"/>
            </a:endParaRPr>
          </a:p>
          <a:p>
            <a:pPr marL="457200" lvl="0" indent="-304800" algn="l" rtl="0">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VLSI</a:t>
            </a:r>
            <a:endParaRPr sz="1200">
              <a:solidFill>
                <a:srgbClr val="FFFFFF"/>
              </a:solidFill>
              <a:latin typeface="Montserrat"/>
              <a:ea typeface="Montserrat"/>
              <a:cs typeface="Montserrat"/>
              <a:sym typeface="Montserrat"/>
            </a:endParaRPr>
          </a:p>
          <a:p>
            <a:pPr marL="457200" lvl="0" indent="-304800" algn="l" rtl="0">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DESIGNING AND TESTING</a:t>
            </a:r>
            <a:endParaRPr sz="1200">
              <a:solidFill>
                <a:srgbClr val="FFFFFF"/>
              </a:solidFill>
              <a:latin typeface="Montserrat"/>
              <a:ea typeface="Montserrat"/>
              <a:cs typeface="Montserrat"/>
              <a:sym typeface="Montserrat"/>
            </a:endParaRPr>
          </a:p>
          <a:p>
            <a:pPr marL="457200" lvl="0" indent="-304800" algn="l" rtl="0">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RESEARCH AND DEVELOPMENT UNIT</a:t>
            </a:r>
            <a:r>
              <a:rPr lang="en-GB" sz="1200">
                <a:latin typeface="Montserrat"/>
                <a:ea typeface="Montserrat"/>
                <a:cs typeface="Montserrat"/>
                <a:sym typeface="Montserrat"/>
              </a:rPr>
              <a:t>					</a:t>
            </a:r>
            <a:endParaRPr sz="1200">
              <a:latin typeface="Montserrat"/>
              <a:ea typeface="Montserrat"/>
              <a:cs typeface="Montserrat"/>
              <a:sym typeface="Montserrat"/>
            </a:endParaRPr>
          </a:p>
          <a:p>
            <a:pPr marL="457200" lvl="0" indent="-304800" algn="l" rtl="0">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AUTOMATION  AND EMBEDDED INDUSTRY</a:t>
            </a:r>
            <a:endParaRPr sz="1200">
              <a:solidFill>
                <a:srgbClr val="FFFFFF"/>
              </a:solidFill>
              <a:latin typeface="Montserrat"/>
              <a:ea typeface="Montserrat"/>
              <a:cs typeface="Montserrat"/>
              <a:sym typeface="Montserrat"/>
            </a:endParaRPr>
          </a:p>
          <a:p>
            <a:pPr marL="457200" lvl="0" indent="-304800" algn="l" rtl="0">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AUTOMOBILES</a:t>
            </a:r>
            <a:endParaRPr sz="1200">
              <a:solidFill>
                <a:srgbClr val="FFFFFF"/>
              </a:solidFill>
              <a:latin typeface="Montserrat"/>
              <a:ea typeface="Montserrat"/>
              <a:cs typeface="Montserrat"/>
              <a:sym typeface="Montserrat"/>
            </a:endParaRPr>
          </a:p>
        </p:txBody>
      </p:sp>
      <p:sp>
        <p:nvSpPr>
          <p:cNvPr id="300" name="Google Shape;300;p26"/>
          <p:cNvSpPr txBox="1"/>
          <p:nvPr/>
        </p:nvSpPr>
        <p:spPr>
          <a:xfrm>
            <a:off x="4572000" y="2790925"/>
            <a:ext cx="4363200" cy="11136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COMPUTER PROGRAMMING</a:t>
            </a:r>
            <a:endParaRPr sz="1200">
              <a:solidFill>
                <a:srgbClr val="FFFFFF"/>
              </a:solidFill>
              <a:latin typeface="Montserrat"/>
              <a:ea typeface="Montserrat"/>
              <a:cs typeface="Montserrat"/>
              <a:sym typeface="Montserrat"/>
            </a:endParaRPr>
          </a:p>
          <a:p>
            <a:pPr marL="457200" lvl="0" indent="-304800" algn="l" rtl="0">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MARKETING AND HUMAN RESOURCE DEVELOPMENT</a:t>
            </a:r>
            <a:endParaRPr sz="1200">
              <a:solidFill>
                <a:srgbClr val="FFFFFF"/>
              </a:solidFill>
              <a:latin typeface="Montserrat"/>
              <a:ea typeface="Montserrat"/>
              <a:cs typeface="Montserrat"/>
              <a:sym typeface="Montserrat"/>
            </a:endParaRPr>
          </a:p>
          <a:p>
            <a:pPr marL="457200" lvl="0" indent="-304800" algn="l" rtl="0">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PROGRAMMING AND SIMULATION</a:t>
            </a:r>
            <a:endParaRPr sz="1200">
              <a:solidFill>
                <a:srgbClr val="FFFFFF"/>
              </a:solidFill>
              <a:latin typeface="Montserrat"/>
              <a:ea typeface="Montserrat"/>
              <a:cs typeface="Montserrat"/>
              <a:sym typeface="Montserrat"/>
            </a:endParaRPr>
          </a:p>
          <a:p>
            <a:pPr marL="457200" lvl="0" indent="-304800" algn="l" rtl="0">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INDUSTRIAL CONSULTANCY</a:t>
            </a:r>
            <a:endParaRPr sz="1200">
              <a:solidFill>
                <a:srgbClr val="FFFFFF"/>
              </a:solidFill>
              <a:latin typeface="Montserrat"/>
              <a:ea typeface="Montserrat"/>
              <a:cs typeface="Montserrat"/>
              <a:sym typeface="Montserrat"/>
            </a:endParaRPr>
          </a:p>
        </p:txBody>
      </p:sp>
      <p:cxnSp>
        <p:nvCxnSpPr>
          <p:cNvPr id="301" name="Google Shape;301;p26"/>
          <p:cNvCxnSpPr/>
          <p:nvPr/>
        </p:nvCxnSpPr>
        <p:spPr>
          <a:xfrm>
            <a:off x="813550" y="4237525"/>
            <a:ext cx="7335300" cy="14700"/>
          </a:xfrm>
          <a:prstGeom prst="straightConnector1">
            <a:avLst/>
          </a:prstGeom>
          <a:noFill/>
          <a:ln w="38100" cap="flat" cmpd="sng">
            <a:solidFill>
              <a:srgbClr val="FFFFFF"/>
            </a:solidFill>
            <a:prstDash val="solid"/>
            <a:round/>
            <a:headEnd type="none" w="med" len="med"/>
            <a:tailEnd type="none" w="med" len="med"/>
          </a:ln>
        </p:spPr>
      </p:cxnSp>
      <p:cxnSp>
        <p:nvCxnSpPr>
          <p:cNvPr id="302" name="Google Shape;302;p26"/>
          <p:cNvCxnSpPr/>
          <p:nvPr/>
        </p:nvCxnSpPr>
        <p:spPr>
          <a:xfrm>
            <a:off x="-1826525" y="4632075"/>
            <a:ext cx="1402800" cy="1402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7"/>
          <p:cNvSpPr txBox="1">
            <a:spLocks noGrp="1"/>
          </p:cNvSpPr>
          <p:nvPr>
            <p:ph type="title"/>
          </p:nvPr>
        </p:nvSpPr>
        <p:spPr>
          <a:xfrm>
            <a:off x="1271425" y="451175"/>
            <a:ext cx="4738200" cy="598500"/>
          </a:xfrm>
          <a:prstGeom prst="rect">
            <a:avLst/>
          </a:prstGeom>
          <a:noFill/>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600" b="1">
                <a:solidFill>
                  <a:srgbClr val="F3F3F3"/>
                </a:solidFill>
              </a:rPr>
              <a:t>Trainings and Internships</a:t>
            </a:r>
            <a:endParaRPr sz="2600" b="1">
              <a:solidFill>
                <a:srgbClr val="F3F3F3"/>
              </a:solidFill>
            </a:endParaRPr>
          </a:p>
        </p:txBody>
      </p:sp>
      <p:sp>
        <p:nvSpPr>
          <p:cNvPr id="308" name="Google Shape;308;p27"/>
          <p:cNvSpPr/>
          <p:nvPr/>
        </p:nvSpPr>
        <p:spPr>
          <a:xfrm>
            <a:off x="423750" y="1452150"/>
            <a:ext cx="4325400" cy="36057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rgbClr val="FCFFF6"/>
              </a:buClr>
              <a:buSzPts val="1400"/>
              <a:buChar char="❏"/>
            </a:pPr>
            <a:r>
              <a:rPr lang="en-GB">
                <a:solidFill>
                  <a:srgbClr val="FCFFF6"/>
                </a:solidFill>
              </a:rPr>
              <a:t>BEL </a:t>
            </a:r>
            <a:r>
              <a:rPr lang="en-GB" sz="1200">
                <a:solidFill>
                  <a:srgbClr val="FCFFF6"/>
                </a:solidFill>
              </a:rPr>
              <a:t>(Bharat Electronics Limited)</a:t>
            </a:r>
            <a:endParaRPr sz="1200">
              <a:solidFill>
                <a:srgbClr val="FCFFF6"/>
              </a:solidFill>
            </a:endParaRPr>
          </a:p>
          <a:p>
            <a:pPr marL="457200" lvl="0" indent="-317500" algn="l" rtl="0">
              <a:lnSpc>
                <a:spcPct val="115000"/>
              </a:lnSpc>
              <a:spcBef>
                <a:spcPts val="0"/>
              </a:spcBef>
              <a:spcAft>
                <a:spcPts val="0"/>
              </a:spcAft>
              <a:buClr>
                <a:srgbClr val="FCFFF6"/>
              </a:buClr>
              <a:buSzPts val="1400"/>
              <a:buChar char="❏"/>
            </a:pPr>
            <a:r>
              <a:rPr lang="en-GB">
                <a:solidFill>
                  <a:srgbClr val="FCFFF6"/>
                </a:solidFill>
              </a:rPr>
              <a:t>BHEL </a:t>
            </a:r>
            <a:r>
              <a:rPr lang="en-GB" sz="1200">
                <a:solidFill>
                  <a:srgbClr val="FCFFF6"/>
                </a:solidFill>
              </a:rPr>
              <a:t>(Bharat Heavy Electricals Limited)</a:t>
            </a:r>
            <a:endParaRPr sz="1200">
              <a:solidFill>
                <a:srgbClr val="FCFFF6"/>
              </a:solidFill>
            </a:endParaRPr>
          </a:p>
          <a:p>
            <a:pPr marL="457200" lvl="0" indent="-317500" algn="l" rtl="0">
              <a:lnSpc>
                <a:spcPct val="115000"/>
              </a:lnSpc>
              <a:spcBef>
                <a:spcPts val="0"/>
              </a:spcBef>
              <a:spcAft>
                <a:spcPts val="0"/>
              </a:spcAft>
              <a:buClr>
                <a:srgbClr val="FCFFF6"/>
              </a:buClr>
              <a:buSzPts val="1400"/>
              <a:buChar char="❏"/>
            </a:pPr>
            <a:r>
              <a:rPr lang="en-GB">
                <a:solidFill>
                  <a:srgbClr val="FCFFF6"/>
                </a:solidFill>
              </a:rPr>
              <a:t>BARC </a:t>
            </a:r>
            <a:r>
              <a:rPr lang="en-GB" sz="1200">
                <a:solidFill>
                  <a:srgbClr val="FCFFF6"/>
                </a:solidFill>
              </a:rPr>
              <a:t>(Bhabha Atomic Research Centre)</a:t>
            </a:r>
            <a:endParaRPr sz="1200">
              <a:solidFill>
                <a:srgbClr val="FCFFF6"/>
              </a:solidFill>
            </a:endParaRPr>
          </a:p>
          <a:p>
            <a:pPr marL="457200" lvl="0" indent="-317500" algn="l" rtl="0">
              <a:lnSpc>
                <a:spcPct val="115000"/>
              </a:lnSpc>
              <a:spcBef>
                <a:spcPts val="0"/>
              </a:spcBef>
              <a:spcAft>
                <a:spcPts val="0"/>
              </a:spcAft>
              <a:buClr>
                <a:srgbClr val="FCFFF6"/>
              </a:buClr>
              <a:buSzPts val="1400"/>
              <a:buChar char="❏"/>
            </a:pPr>
            <a:r>
              <a:rPr lang="en-GB">
                <a:solidFill>
                  <a:srgbClr val="FCFFF6"/>
                </a:solidFill>
              </a:rPr>
              <a:t>DRDO </a:t>
            </a:r>
            <a:r>
              <a:rPr lang="en-GB" sz="1200">
                <a:solidFill>
                  <a:srgbClr val="FCFFF6"/>
                </a:solidFill>
              </a:rPr>
              <a:t>(Defence Research and Development Organisation)</a:t>
            </a:r>
            <a:endParaRPr sz="1200">
              <a:solidFill>
                <a:srgbClr val="FCFFF6"/>
              </a:solidFill>
            </a:endParaRPr>
          </a:p>
          <a:p>
            <a:pPr marL="457200" lvl="0" indent="-317500" algn="l" rtl="0">
              <a:lnSpc>
                <a:spcPct val="115000"/>
              </a:lnSpc>
              <a:spcBef>
                <a:spcPts val="0"/>
              </a:spcBef>
              <a:spcAft>
                <a:spcPts val="0"/>
              </a:spcAft>
              <a:buClr>
                <a:srgbClr val="FCFFF6"/>
              </a:buClr>
              <a:buSzPts val="1400"/>
              <a:buChar char="❏"/>
            </a:pPr>
            <a:r>
              <a:rPr lang="en-GB">
                <a:solidFill>
                  <a:srgbClr val="FCFFF6"/>
                </a:solidFill>
              </a:rPr>
              <a:t>DLW </a:t>
            </a:r>
            <a:r>
              <a:rPr lang="en-GB" sz="1200">
                <a:solidFill>
                  <a:srgbClr val="FCFFF6"/>
                </a:solidFill>
              </a:rPr>
              <a:t>(Diesel Locomotive Works)</a:t>
            </a:r>
            <a:endParaRPr sz="1200">
              <a:solidFill>
                <a:srgbClr val="FCFFF6"/>
              </a:solidFill>
            </a:endParaRPr>
          </a:p>
          <a:p>
            <a:pPr marL="457200" lvl="0" indent="-317500" algn="l" rtl="0">
              <a:lnSpc>
                <a:spcPct val="115000"/>
              </a:lnSpc>
              <a:spcBef>
                <a:spcPts val="0"/>
              </a:spcBef>
              <a:spcAft>
                <a:spcPts val="0"/>
              </a:spcAft>
              <a:buClr>
                <a:srgbClr val="FCFFF6"/>
              </a:buClr>
              <a:buSzPts val="1400"/>
              <a:buChar char="❏"/>
            </a:pPr>
            <a:r>
              <a:rPr lang="en-GB">
                <a:solidFill>
                  <a:srgbClr val="FCFFF6"/>
                </a:solidFill>
              </a:rPr>
              <a:t>RDSO </a:t>
            </a:r>
            <a:r>
              <a:rPr lang="en-GB" sz="1200">
                <a:solidFill>
                  <a:srgbClr val="FCFFF6"/>
                </a:solidFill>
              </a:rPr>
              <a:t>(Research Designs and Standards Organisation)</a:t>
            </a:r>
            <a:endParaRPr sz="1200">
              <a:solidFill>
                <a:srgbClr val="FCFFF6"/>
              </a:solidFill>
            </a:endParaRPr>
          </a:p>
          <a:p>
            <a:pPr marL="457200" lvl="0" indent="-317500" algn="l" rtl="0">
              <a:lnSpc>
                <a:spcPct val="115000"/>
              </a:lnSpc>
              <a:spcBef>
                <a:spcPts val="0"/>
              </a:spcBef>
              <a:spcAft>
                <a:spcPts val="0"/>
              </a:spcAft>
              <a:buClr>
                <a:srgbClr val="FCFFF6"/>
              </a:buClr>
              <a:buSzPts val="1400"/>
              <a:buChar char="❏"/>
            </a:pPr>
            <a:r>
              <a:rPr lang="en-GB">
                <a:solidFill>
                  <a:srgbClr val="FCFFF6"/>
                </a:solidFill>
              </a:rPr>
              <a:t>IOCL </a:t>
            </a:r>
            <a:r>
              <a:rPr lang="en-GB" sz="1200">
                <a:solidFill>
                  <a:srgbClr val="FCFFF6"/>
                </a:solidFill>
              </a:rPr>
              <a:t>(</a:t>
            </a:r>
            <a:r>
              <a:rPr lang="en-GB" sz="1200" b="1">
                <a:solidFill>
                  <a:srgbClr val="FCFFF6"/>
                </a:solidFill>
              </a:rPr>
              <a:t>Indian Oil Corporation</a:t>
            </a:r>
            <a:r>
              <a:rPr lang="en-GB" sz="1200">
                <a:solidFill>
                  <a:srgbClr val="FCFFF6"/>
                </a:solidFill>
              </a:rPr>
              <a:t> Limited)</a:t>
            </a:r>
            <a:endParaRPr sz="1200">
              <a:solidFill>
                <a:srgbClr val="FCFFF6"/>
              </a:solidFill>
            </a:endParaRPr>
          </a:p>
          <a:p>
            <a:pPr marL="457200" lvl="0" indent="-317500" algn="l" rtl="0">
              <a:lnSpc>
                <a:spcPct val="115000"/>
              </a:lnSpc>
              <a:spcBef>
                <a:spcPts val="0"/>
              </a:spcBef>
              <a:spcAft>
                <a:spcPts val="0"/>
              </a:spcAft>
              <a:buClr>
                <a:srgbClr val="FCFFF6"/>
              </a:buClr>
              <a:buSzPts val="1400"/>
              <a:buChar char="❏"/>
            </a:pPr>
            <a:r>
              <a:rPr lang="en-GB">
                <a:solidFill>
                  <a:srgbClr val="FCFFF6"/>
                </a:solidFill>
              </a:rPr>
              <a:t>BSNL </a:t>
            </a:r>
            <a:r>
              <a:rPr lang="en-GB" sz="1200">
                <a:solidFill>
                  <a:srgbClr val="FCFFF6"/>
                </a:solidFill>
              </a:rPr>
              <a:t>(Bharat Sanchar Nigam Limited)</a:t>
            </a:r>
            <a:endParaRPr sz="1200">
              <a:solidFill>
                <a:srgbClr val="FCFFF6"/>
              </a:solidFill>
            </a:endParaRPr>
          </a:p>
          <a:p>
            <a:pPr marL="457200" lvl="0" indent="-317500" algn="l" rtl="0">
              <a:lnSpc>
                <a:spcPct val="115000"/>
              </a:lnSpc>
              <a:spcBef>
                <a:spcPts val="0"/>
              </a:spcBef>
              <a:spcAft>
                <a:spcPts val="0"/>
              </a:spcAft>
              <a:buClr>
                <a:srgbClr val="FCFFF6"/>
              </a:buClr>
              <a:buSzPts val="1400"/>
              <a:buChar char="❏"/>
            </a:pPr>
            <a:r>
              <a:rPr lang="en-GB">
                <a:solidFill>
                  <a:srgbClr val="FCFFF6"/>
                </a:solidFill>
              </a:rPr>
              <a:t>ONGC </a:t>
            </a:r>
            <a:r>
              <a:rPr lang="en-GB" sz="1200">
                <a:solidFill>
                  <a:srgbClr val="FCFFF6"/>
                </a:solidFill>
              </a:rPr>
              <a:t>(Oil and Natural Gas Corporation)</a:t>
            </a:r>
            <a:endParaRPr sz="1200">
              <a:solidFill>
                <a:srgbClr val="FCFFF6"/>
              </a:solidFill>
            </a:endParaRPr>
          </a:p>
          <a:p>
            <a:pPr marL="457200" lvl="0" indent="-317500" algn="l" rtl="0">
              <a:lnSpc>
                <a:spcPct val="115000"/>
              </a:lnSpc>
              <a:spcBef>
                <a:spcPts val="0"/>
              </a:spcBef>
              <a:spcAft>
                <a:spcPts val="0"/>
              </a:spcAft>
              <a:buClr>
                <a:srgbClr val="FCFFF6"/>
              </a:buClr>
              <a:buSzPts val="1400"/>
              <a:buChar char="❏"/>
            </a:pPr>
            <a:r>
              <a:rPr lang="en-GB">
                <a:solidFill>
                  <a:srgbClr val="FCFFF6"/>
                </a:solidFill>
              </a:rPr>
              <a:t>Reliance Petroleum and Power</a:t>
            </a:r>
            <a:endParaRPr>
              <a:solidFill>
                <a:srgbClr val="FCFFF6"/>
              </a:solidFill>
            </a:endParaRPr>
          </a:p>
          <a:p>
            <a:pPr marL="457200" lvl="0" indent="-317500" algn="l" rtl="0">
              <a:lnSpc>
                <a:spcPct val="115000"/>
              </a:lnSpc>
              <a:spcBef>
                <a:spcPts val="0"/>
              </a:spcBef>
              <a:spcAft>
                <a:spcPts val="0"/>
              </a:spcAft>
              <a:buClr>
                <a:srgbClr val="FCFFF6"/>
              </a:buClr>
              <a:buSzPts val="1400"/>
              <a:buChar char="❏"/>
            </a:pPr>
            <a:r>
              <a:rPr lang="en-GB">
                <a:solidFill>
                  <a:srgbClr val="FCFFF6"/>
                </a:solidFill>
              </a:rPr>
              <a:t>Doordarshan</a:t>
            </a:r>
            <a:endParaRPr>
              <a:solidFill>
                <a:srgbClr val="FCFFF6"/>
              </a:solidFill>
            </a:endParaRPr>
          </a:p>
          <a:p>
            <a:pPr marL="457200" lvl="0" indent="-317500" algn="l" rtl="0">
              <a:lnSpc>
                <a:spcPct val="115000"/>
              </a:lnSpc>
              <a:spcBef>
                <a:spcPts val="0"/>
              </a:spcBef>
              <a:spcAft>
                <a:spcPts val="0"/>
              </a:spcAft>
              <a:buClr>
                <a:srgbClr val="FCFFF6"/>
              </a:buClr>
              <a:buSzPts val="1400"/>
              <a:buChar char="❏"/>
            </a:pPr>
            <a:r>
              <a:rPr lang="en-GB">
                <a:solidFill>
                  <a:srgbClr val="FCFFF6"/>
                </a:solidFill>
              </a:rPr>
              <a:t>Indian Railways</a:t>
            </a:r>
            <a:endParaRPr>
              <a:solidFill>
                <a:srgbClr val="FCFFF6"/>
              </a:solidFill>
            </a:endParaRPr>
          </a:p>
        </p:txBody>
      </p:sp>
      <p:sp>
        <p:nvSpPr>
          <p:cNvPr id="309" name="Google Shape;309;p27"/>
          <p:cNvSpPr/>
          <p:nvPr/>
        </p:nvSpPr>
        <p:spPr>
          <a:xfrm>
            <a:off x="4924300" y="1452138"/>
            <a:ext cx="3989150" cy="1578475"/>
          </a:xfrm>
          <a:prstGeom prst="flowChartProcess">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chemeClr val="lt1"/>
              </a:buClr>
              <a:buSzPts val="1400"/>
              <a:buChar char="❏"/>
            </a:pPr>
            <a:r>
              <a:rPr lang="en-GB">
                <a:solidFill>
                  <a:schemeClr val="lt1"/>
                </a:solidFill>
              </a:rPr>
              <a:t>Indian Institute of Technology, </a:t>
            </a:r>
            <a:r>
              <a:rPr lang="en-GB" sz="1200">
                <a:solidFill>
                  <a:schemeClr val="lt1"/>
                </a:solidFill>
              </a:rPr>
              <a:t>Kanpur</a:t>
            </a:r>
            <a:endParaRPr sz="1200">
              <a:solidFill>
                <a:schemeClr val="lt1"/>
              </a:solidFill>
            </a:endParaRPr>
          </a:p>
          <a:p>
            <a:pPr marL="457200" lvl="0" indent="-317500" algn="l" rtl="0">
              <a:lnSpc>
                <a:spcPct val="115000"/>
              </a:lnSpc>
              <a:spcBef>
                <a:spcPts val="0"/>
              </a:spcBef>
              <a:spcAft>
                <a:spcPts val="0"/>
              </a:spcAft>
              <a:buClr>
                <a:schemeClr val="lt1"/>
              </a:buClr>
              <a:buSzPts val="1400"/>
              <a:buChar char="❏"/>
            </a:pPr>
            <a:r>
              <a:rPr lang="en-GB">
                <a:solidFill>
                  <a:schemeClr val="lt1"/>
                </a:solidFill>
              </a:rPr>
              <a:t>Indian Institute of Technology, </a:t>
            </a:r>
            <a:r>
              <a:rPr lang="en-GB" sz="1200">
                <a:solidFill>
                  <a:schemeClr val="lt1"/>
                </a:solidFill>
              </a:rPr>
              <a:t>BHU</a:t>
            </a:r>
            <a:endParaRPr sz="1200">
              <a:solidFill>
                <a:schemeClr val="lt1"/>
              </a:solidFill>
            </a:endParaRPr>
          </a:p>
          <a:p>
            <a:pPr marL="457200" lvl="0" indent="-317500" algn="l" rtl="0">
              <a:lnSpc>
                <a:spcPct val="115000"/>
              </a:lnSpc>
              <a:spcBef>
                <a:spcPts val="0"/>
              </a:spcBef>
              <a:spcAft>
                <a:spcPts val="0"/>
              </a:spcAft>
              <a:buClr>
                <a:schemeClr val="lt1"/>
              </a:buClr>
              <a:buSzPts val="1400"/>
              <a:buChar char="❏"/>
            </a:pPr>
            <a:r>
              <a:rPr lang="en-GB">
                <a:solidFill>
                  <a:schemeClr val="lt1"/>
                </a:solidFill>
              </a:rPr>
              <a:t>Indian Institute of Technology, </a:t>
            </a:r>
            <a:r>
              <a:rPr lang="en-GB" sz="1200">
                <a:solidFill>
                  <a:schemeClr val="lt1"/>
                </a:solidFill>
              </a:rPr>
              <a:t>Roorkee</a:t>
            </a:r>
            <a:endParaRPr sz="1200">
              <a:solidFill>
                <a:schemeClr val="lt1"/>
              </a:solidFill>
            </a:endParaRPr>
          </a:p>
          <a:p>
            <a:pPr marL="457200" lvl="0" indent="-317500" algn="l" rtl="0">
              <a:lnSpc>
                <a:spcPct val="115000"/>
              </a:lnSpc>
              <a:spcBef>
                <a:spcPts val="0"/>
              </a:spcBef>
              <a:spcAft>
                <a:spcPts val="0"/>
              </a:spcAft>
              <a:buClr>
                <a:schemeClr val="lt1"/>
              </a:buClr>
              <a:buSzPts val="1400"/>
              <a:buChar char="❏"/>
            </a:pPr>
            <a:r>
              <a:rPr lang="en-GB">
                <a:solidFill>
                  <a:schemeClr val="lt1"/>
                </a:solidFill>
              </a:rPr>
              <a:t>Indian Institute of Technology, </a:t>
            </a:r>
            <a:r>
              <a:rPr lang="en-GB" sz="1200">
                <a:solidFill>
                  <a:schemeClr val="lt1"/>
                </a:solidFill>
              </a:rPr>
              <a:t>Bombay</a:t>
            </a:r>
            <a:endParaRPr sz="1200">
              <a:solidFill>
                <a:schemeClr val="lt1"/>
              </a:solidFill>
            </a:endParaRPr>
          </a:p>
          <a:p>
            <a:pPr marL="457200" lvl="0" indent="-317500" algn="l" rtl="0">
              <a:lnSpc>
                <a:spcPct val="115000"/>
              </a:lnSpc>
              <a:spcBef>
                <a:spcPts val="0"/>
              </a:spcBef>
              <a:spcAft>
                <a:spcPts val="0"/>
              </a:spcAft>
              <a:buClr>
                <a:schemeClr val="lt1"/>
              </a:buClr>
              <a:buSzPts val="1400"/>
              <a:buChar char="❏"/>
            </a:pPr>
            <a:r>
              <a:rPr lang="en-GB">
                <a:solidFill>
                  <a:schemeClr val="lt1"/>
                </a:solidFill>
              </a:rPr>
              <a:t>Indian Institute of Technology, </a:t>
            </a:r>
            <a:r>
              <a:rPr lang="en-GB" sz="1200">
                <a:solidFill>
                  <a:schemeClr val="lt1"/>
                </a:solidFill>
              </a:rPr>
              <a:t>BHU Varanasi</a:t>
            </a:r>
            <a:endParaRPr sz="12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3"/>
        <p:cNvGrpSpPr/>
        <p:nvPr/>
      </p:nvGrpSpPr>
      <p:grpSpPr>
        <a:xfrm>
          <a:off x="0" y="0"/>
          <a:ext cx="0" cy="0"/>
          <a:chOff x="0" y="0"/>
          <a:chExt cx="0" cy="0"/>
        </a:xfrm>
      </p:grpSpPr>
      <p:sp>
        <p:nvSpPr>
          <p:cNvPr id="314" name="Google Shape;314;p28"/>
          <p:cNvSpPr txBox="1">
            <a:spLocks noGrp="1"/>
          </p:cNvSpPr>
          <p:nvPr>
            <p:ph type="title"/>
          </p:nvPr>
        </p:nvSpPr>
        <p:spPr>
          <a:xfrm>
            <a:off x="1297500" y="393750"/>
            <a:ext cx="7038900" cy="623700"/>
          </a:xfrm>
          <a:prstGeom prst="rect">
            <a:avLst/>
          </a:prstGeom>
          <a:solidFill>
            <a:srgbClr val="134F5C"/>
          </a:solidFill>
          <a:ln w="9525" cap="flat" cmpd="sng">
            <a:solidFill>
              <a:srgbClr val="134F5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2600" b="1"/>
              <a:t>Past Recruiters</a:t>
            </a:r>
            <a:endParaRPr sz="2600" b="1"/>
          </a:p>
        </p:txBody>
      </p:sp>
      <p:sp>
        <p:nvSpPr>
          <p:cNvPr id="315" name="Google Shape;315;p28"/>
          <p:cNvSpPr txBox="1"/>
          <p:nvPr/>
        </p:nvSpPr>
        <p:spPr>
          <a:xfrm>
            <a:off x="1105975" y="1196875"/>
            <a:ext cx="4363200" cy="5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16" name="Google Shape;316;p28"/>
          <p:cNvPicPr preferRelativeResize="0"/>
          <p:nvPr/>
        </p:nvPicPr>
        <p:blipFill>
          <a:blip r:embed="rId3">
            <a:alphaModFix/>
          </a:blip>
          <a:stretch>
            <a:fillRect/>
          </a:stretch>
        </p:blipFill>
        <p:spPr>
          <a:xfrm>
            <a:off x="298226" y="1506425"/>
            <a:ext cx="1044700" cy="1175475"/>
          </a:xfrm>
          <a:prstGeom prst="rect">
            <a:avLst/>
          </a:prstGeom>
          <a:noFill/>
          <a:ln>
            <a:noFill/>
          </a:ln>
        </p:spPr>
      </p:pic>
      <p:pic>
        <p:nvPicPr>
          <p:cNvPr id="317" name="Google Shape;317;p28"/>
          <p:cNvPicPr preferRelativeResize="0"/>
          <p:nvPr/>
        </p:nvPicPr>
        <p:blipFill>
          <a:blip r:embed="rId4">
            <a:alphaModFix/>
          </a:blip>
          <a:stretch>
            <a:fillRect/>
          </a:stretch>
        </p:blipFill>
        <p:spPr>
          <a:xfrm>
            <a:off x="1606800" y="1506425"/>
            <a:ext cx="1173025" cy="1175475"/>
          </a:xfrm>
          <a:prstGeom prst="rect">
            <a:avLst/>
          </a:prstGeom>
          <a:noFill/>
          <a:ln>
            <a:noFill/>
          </a:ln>
        </p:spPr>
      </p:pic>
      <p:pic>
        <p:nvPicPr>
          <p:cNvPr id="318" name="Google Shape;318;p28"/>
          <p:cNvPicPr preferRelativeResize="0"/>
          <p:nvPr/>
        </p:nvPicPr>
        <p:blipFill>
          <a:blip r:embed="rId5">
            <a:alphaModFix/>
          </a:blip>
          <a:stretch>
            <a:fillRect/>
          </a:stretch>
        </p:blipFill>
        <p:spPr>
          <a:xfrm>
            <a:off x="3168550" y="3190024"/>
            <a:ext cx="1287050" cy="1175475"/>
          </a:xfrm>
          <a:prstGeom prst="rect">
            <a:avLst/>
          </a:prstGeom>
          <a:noFill/>
          <a:ln>
            <a:noFill/>
          </a:ln>
        </p:spPr>
      </p:pic>
      <p:pic>
        <p:nvPicPr>
          <p:cNvPr id="319" name="Google Shape;319;p28"/>
          <p:cNvPicPr preferRelativeResize="0"/>
          <p:nvPr/>
        </p:nvPicPr>
        <p:blipFill>
          <a:blip r:embed="rId6">
            <a:alphaModFix/>
          </a:blip>
          <a:stretch>
            <a:fillRect/>
          </a:stretch>
        </p:blipFill>
        <p:spPr>
          <a:xfrm>
            <a:off x="4656725" y="3294413"/>
            <a:ext cx="1632325" cy="966700"/>
          </a:xfrm>
          <a:prstGeom prst="rect">
            <a:avLst/>
          </a:prstGeom>
          <a:noFill/>
          <a:ln>
            <a:noFill/>
          </a:ln>
        </p:spPr>
      </p:pic>
      <p:pic>
        <p:nvPicPr>
          <p:cNvPr id="320" name="Google Shape;320;p28"/>
          <p:cNvPicPr preferRelativeResize="0"/>
          <p:nvPr/>
        </p:nvPicPr>
        <p:blipFill>
          <a:blip r:embed="rId7">
            <a:alphaModFix/>
          </a:blip>
          <a:stretch>
            <a:fillRect/>
          </a:stretch>
        </p:blipFill>
        <p:spPr>
          <a:xfrm>
            <a:off x="158587" y="3170850"/>
            <a:ext cx="1323975" cy="1323975"/>
          </a:xfrm>
          <a:prstGeom prst="rect">
            <a:avLst/>
          </a:prstGeom>
          <a:noFill/>
          <a:ln>
            <a:noFill/>
          </a:ln>
        </p:spPr>
      </p:pic>
      <p:pic>
        <p:nvPicPr>
          <p:cNvPr id="321" name="Google Shape;321;p28"/>
          <p:cNvPicPr preferRelativeResize="0"/>
          <p:nvPr/>
        </p:nvPicPr>
        <p:blipFill>
          <a:blip r:embed="rId8">
            <a:alphaModFix/>
          </a:blip>
          <a:stretch>
            <a:fillRect/>
          </a:stretch>
        </p:blipFill>
        <p:spPr>
          <a:xfrm>
            <a:off x="1716550" y="3190025"/>
            <a:ext cx="1250900" cy="1285625"/>
          </a:xfrm>
          <a:prstGeom prst="rect">
            <a:avLst/>
          </a:prstGeom>
          <a:noFill/>
          <a:ln>
            <a:noFill/>
          </a:ln>
        </p:spPr>
      </p:pic>
      <p:pic>
        <p:nvPicPr>
          <p:cNvPr id="322" name="Google Shape;322;p28"/>
          <p:cNvPicPr preferRelativeResize="0"/>
          <p:nvPr/>
        </p:nvPicPr>
        <p:blipFill>
          <a:blip r:embed="rId9">
            <a:alphaModFix/>
          </a:blip>
          <a:stretch>
            <a:fillRect/>
          </a:stretch>
        </p:blipFill>
        <p:spPr>
          <a:xfrm>
            <a:off x="6289062" y="1506425"/>
            <a:ext cx="2577475" cy="933450"/>
          </a:xfrm>
          <a:prstGeom prst="rect">
            <a:avLst/>
          </a:prstGeom>
          <a:noFill/>
          <a:ln>
            <a:noFill/>
          </a:ln>
        </p:spPr>
      </p:pic>
      <p:pic>
        <p:nvPicPr>
          <p:cNvPr id="323" name="Google Shape;323;p28"/>
          <p:cNvPicPr preferRelativeResize="0"/>
          <p:nvPr/>
        </p:nvPicPr>
        <p:blipFill>
          <a:blip r:embed="rId10">
            <a:alphaModFix/>
          </a:blip>
          <a:stretch>
            <a:fillRect/>
          </a:stretch>
        </p:blipFill>
        <p:spPr>
          <a:xfrm>
            <a:off x="6441573" y="3190035"/>
            <a:ext cx="2527655" cy="1175475"/>
          </a:xfrm>
          <a:prstGeom prst="rect">
            <a:avLst/>
          </a:prstGeom>
          <a:noFill/>
          <a:ln>
            <a:noFill/>
          </a:ln>
        </p:spPr>
      </p:pic>
      <p:pic>
        <p:nvPicPr>
          <p:cNvPr id="324" name="Google Shape;324;p28"/>
          <p:cNvPicPr preferRelativeResize="0"/>
          <p:nvPr/>
        </p:nvPicPr>
        <p:blipFill>
          <a:blip r:embed="rId11">
            <a:alphaModFix/>
          </a:blip>
          <a:stretch>
            <a:fillRect/>
          </a:stretch>
        </p:blipFill>
        <p:spPr>
          <a:xfrm>
            <a:off x="3150550" y="1396275"/>
            <a:ext cx="2661350" cy="1323975"/>
          </a:xfrm>
          <a:prstGeom prst="rect">
            <a:avLst/>
          </a:prstGeom>
          <a:noFill/>
          <a:ln>
            <a:noFill/>
          </a:ln>
        </p:spPr>
      </p:pic>
      <p:cxnSp>
        <p:nvCxnSpPr>
          <p:cNvPr id="325" name="Google Shape;325;p28"/>
          <p:cNvCxnSpPr/>
          <p:nvPr/>
        </p:nvCxnSpPr>
        <p:spPr>
          <a:xfrm rot="10800000" flipH="1">
            <a:off x="774450" y="4807275"/>
            <a:ext cx="7554600" cy="73200"/>
          </a:xfrm>
          <a:prstGeom prst="straightConnector1">
            <a:avLst/>
          </a:prstGeom>
          <a:noFill/>
          <a:ln w="28575" cap="flat" cmpd="sng">
            <a:solidFill>
              <a:srgbClr val="000000"/>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9"/>
          <p:cNvSpPr txBox="1">
            <a:spLocks noGrp="1"/>
          </p:cNvSpPr>
          <p:nvPr>
            <p:ph type="title"/>
          </p:nvPr>
        </p:nvSpPr>
        <p:spPr>
          <a:xfrm>
            <a:off x="1114225" y="713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t>Contact Us</a:t>
            </a:r>
            <a:endParaRPr sz="2800" b="1"/>
          </a:p>
        </p:txBody>
      </p:sp>
      <p:sp>
        <p:nvSpPr>
          <p:cNvPr id="331" name="Google Shape;331;p29"/>
          <p:cNvSpPr txBox="1"/>
          <p:nvPr/>
        </p:nvSpPr>
        <p:spPr>
          <a:xfrm>
            <a:off x="1452875" y="1904613"/>
            <a:ext cx="2633400" cy="143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solidFill>
                <a:srgbClr val="F3F3F3"/>
              </a:solidFill>
              <a:latin typeface="Montserrat"/>
              <a:ea typeface="Montserrat"/>
              <a:cs typeface="Montserrat"/>
              <a:sym typeface="Montserrat"/>
            </a:endParaRPr>
          </a:p>
        </p:txBody>
      </p:sp>
      <p:cxnSp>
        <p:nvCxnSpPr>
          <p:cNvPr id="332" name="Google Shape;332;p29"/>
          <p:cNvCxnSpPr/>
          <p:nvPr/>
        </p:nvCxnSpPr>
        <p:spPr>
          <a:xfrm rot="10800000" flipH="1">
            <a:off x="689100" y="3333700"/>
            <a:ext cx="7461000" cy="14700"/>
          </a:xfrm>
          <a:prstGeom prst="straightConnector1">
            <a:avLst/>
          </a:prstGeom>
          <a:noFill/>
          <a:ln w="28575" cap="flat" cmpd="sng">
            <a:solidFill>
              <a:srgbClr val="FFFFFF"/>
            </a:solidFill>
            <a:prstDash val="solid"/>
            <a:round/>
            <a:headEnd type="none" w="med" len="med"/>
            <a:tailEnd type="none" w="med" len="med"/>
          </a:ln>
        </p:spPr>
      </p:cxnSp>
      <p:sp>
        <p:nvSpPr>
          <p:cNvPr id="333" name="Google Shape;333;p29"/>
          <p:cNvSpPr txBox="1"/>
          <p:nvPr/>
        </p:nvSpPr>
        <p:spPr>
          <a:xfrm>
            <a:off x="4734275" y="2424650"/>
            <a:ext cx="4253700" cy="49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F3F3F3"/>
                </a:solidFill>
                <a:latin typeface="Montserrat"/>
                <a:ea typeface="Montserrat"/>
                <a:cs typeface="Montserrat"/>
                <a:sym typeface="Montserrat"/>
              </a:rPr>
              <a:t>Visit us at: www.ietlucknow.ac.in</a:t>
            </a:r>
            <a:endParaRPr b="1">
              <a:solidFill>
                <a:srgbClr val="F3F3F3"/>
              </a:solidFill>
              <a:latin typeface="Montserrat"/>
              <a:ea typeface="Montserrat"/>
              <a:cs typeface="Montserrat"/>
              <a:sym typeface="Montserrat"/>
            </a:endParaRPr>
          </a:p>
        </p:txBody>
      </p:sp>
      <p:cxnSp>
        <p:nvCxnSpPr>
          <p:cNvPr id="334" name="Google Shape;334;p29"/>
          <p:cNvCxnSpPr/>
          <p:nvPr/>
        </p:nvCxnSpPr>
        <p:spPr>
          <a:xfrm>
            <a:off x="3182325" y="3419950"/>
            <a:ext cx="14700" cy="1662300"/>
          </a:xfrm>
          <a:prstGeom prst="straightConnector1">
            <a:avLst/>
          </a:prstGeom>
          <a:noFill/>
          <a:ln w="28575" cap="flat" cmpd="sng">
            <a:solidFill>
              <a:srgbClr val="FFFFFF"/>
            </a:solidFill>
            <a:prstDash val="solid"/>
            <a:round/>
            <a:headEnd type="none" w="med" len="med"/>
            <a:tailEnd type="none" w="med" len="med"/>
          </a:ln>
        </p:spPr>
      </p:cxnSp>
      <p:cxnSp>
        <p:nvCxnSpPr>
          <p:cNvPr id="335" name="Google Shape;335;p29"/>
          <p:cNvCxnSpPr/>
          <p:nvPr/>
        </p:nvCxnSpPr>
        <p:spPr>
          <a:xfrm>
            <a:off x="6070325" y="3414550"/>
            <a:ext cx="37500" cy="1676700"/>
          </a:xfrm>
          <a:prstGeom prst="straightConnector1">
            <a:avLst/>
          </a:prstGeom>
          <a:noFill/>
          <a:ln w="28575" cap="flat" cmpd="sng">
            <a:solidFill>
              <a:srgbClr val="FFFFFF"/>
            </a:solidFill>
            <a:prstDash val="solid"/>
            <a:round/>
            <a:headEnd type="none" w="med" len="med"/>
            <a:tailEnd type="none" w="med" len="med"/>
          </a:ln>
        </p:spPr>
      </p:cxnSp>
      <p:sp>
        <p:nvSpPr>
          <p:cNvPr id="336" name="Google Shape;336;p29"/>
          <p:cNvSpPr txBox="1"/>
          <p:nvPr/>
        </p:nvSpPr>
        <p:spPr>
          <a:xfrm>
            <a:off x="6172300" y="3489700"/>
            <a:ext cx="2700000" cy="168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a:solidFill>
                  <a:srgbClr val="F3F3F3"/>
                </a:solidFill>
                <a:latin typeface="Montserrat"/>
                <a:ea typeface="Montserrat"/>
                <a:cs typeface="Montserrat"/>
                <a:sym typeface="Montserrat"/>
              </a:rPr>
              <a:t>Harsh Jain</a:t>
            </a:r>
            <a:endParaRPr b="1">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Student Representative</a:t>
            </a:r>
            <a:endParaRPr sz="120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Training &amp; Placement Cell</a:t>
            </a:r>
            <a:endParaRPr sz="120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Phone.No. +91 98716 32346</a:t>
            </a:r>
            <a:endParaRPr sz="120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Email Id.:</a:t>
            </a:r>
            <a:endParaRPr sz="120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1605231017@ietlucknow.ac.in</a:t>
            </a:r>
            <a:endParaRPr sz="1200">
              <a:solidFill>
                <a:srgbClr val="F3F3F3"/>
              </a:solidFill>
              <a:latin typeface="Montserrat"/>
              <a:ea typeface="Montserrat"/>
              <a:cs typeface="Montserrat"/>
              <a:sym typeface="Montserrat"/>
            </a:endParaRPr>
          </a:p>
        </p:txBody>
      </p:sp>
      <p:sp>
        <p:nvSpPr>
          <p:cNvPr id="337" name="Google Shape;337;p29"/>
          <p:cNvSpPr txBox="1"/>
          <p:nvPr/>
        </p:nvSpPr>
        <p:spPr>
          <a:xfrm>
            <a:off x="3316975" y="3503350"/>
            <a:ext cx="2633400" cy="1662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a:solidFill>
                  <a:srgbClr val="F3F3F3"/>
                </a:solidFill>
                <a:latin typeface="Montserrat"/>
                <a:ea typeface="Montserrat"/>
                <a:cs typeface="Montserrat"/>
                <a:sym typeface="Montserrat"/>
              </a:rPr>
              <a:t>Ayush Krishna</a:t>
            </a:r>
            <a:endParaRPr sz="60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Student Representative</a:t>
            </a:r>
            <a:endParaRPr sz="120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Training &amp; Placement Cell</a:t>
            </a:r>
            <a:endParaRPr sz="120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Phone.No. +91 7065414964</a:t>
            </a:r>
            <a:endParaRPr sz="120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Email Id.: 1605232021@ietlucknow.ac.in</a:t>
            </a:r>
            <a:endParaRPr sz="1200">
              <a:solidFill>
                <a:srgbClr val="F3F3F3"/>
              </a:solidFill>
              <a:latin typeface="Montserrat"/>
              <a:ea typeface="Montserrat"/>
              <a:cs typeface="Montserrat"/>
              <a:sym typeface="Montserrat"/>
            </a:endParaRPr>
          </a:p>
          <a:p>
            <a:pPr marL="0" lvl="0" indent="0" algn="l" rtl="0">
              <a:spcBef>
                <a:spcPts val="0"/>
              </a:spcBef>
              <a:spcAft>
                <a:spcPts val="0"/>
              </a:spcAft>
              <a:buNone/>
            </a:pPr>
            <a:endParaRPr/>
          </a:p>
        </p:txBody>
      </p:sp>
      <p:sp>
        <p:nvSpPr>
          <p:cNvPr id="338" name="Google Shape;338;p29"/>
          <p:cNvSpPr txBox="1"/>
          <p:nvPr/>
        </p:nvSpPr>
        <p:spPr>
          <a:xfrm>
            <a:off x="681750" y="3514725"/>
            <a:ext cx="2774700" cy="167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a:solidFill>
                  <a:srgbClr val="F3F3F3"/>
                </a:solidFill>
                <a:latin typeface="Montserrat"/>
                <a:ea typeface="Montserrat"/>
                <a:cs typeface="Montserrat"/>
                <a:sym typeface="Montserrat"/>
              </a:rPr>
              <a:t>Shubham Panwar</a:t>
            </a:r>
            <a:endParaRPr b="1">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Student Representative</a:t>
            </a:r>
            <a:endParaRPr sz="120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Training &amp; Placement Cell</a:t>
            </a:r>
            <a:endParaRPr sz="120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Phone.No. +91 9810461646</a:t>
            </a:r>
            <a:endParaRPr sz="120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Email Id.: 1705231055@ietlucknow.ac.in</a:t>
            </a:r>
            <a:endParaRPr sz="1200">
              <a:solidFill>
                <a:srgbClr val="F3F3F3"/>
              </a:solidFill>
              <a:latin typeface="Montserrat"/>
              <a:ea typeface="Montserrat"/>
              <a:cs typeface="Montserrat"/>
              <a:sym typeface="Montserrat"/>
            </a:endParaRPr>
          </a:p>
        </p:txBody>
      </p:sp>
      <p:pic>
        <p:nvPicPr>
          <p:cNvPr id="339" name="Google Shape;339;p29"/>
          <p:cNvPicPr preferRelativeResize="0"/>
          <p:nvPr/>
        </p:nvPicPr>
        <p:blipFill rotWithShape="1">
          <a:blip r:embed="rId3">
            <a:alphaModFix/>
          </a:blip>
          <a:srcRect l="18568" t="1872" r="9874" b="30537"/>
          <a:stretch/>
        </p:blipFill>
        <p:spPr>
          <a:xfrm>
            <a:off x="4997375" y="192525"/>
            <a:ext cx="3874998" cy="1953574"/>
          </a:xfrm>
          <a:prstGeom prst="rect">
            <a:avLst/>
          </a:prstGeom>
          <a:noFill/>
          <a:ln w="28575" cap="flat" cmpd="sng">
            <a:solidFill>
              <a:srgbClr val="FFFFFF"/>
            </a:solidFill>
            <a:prstDash val="solid"/>
            <a:round/>
            <a:headEnd type="none" w="sm" len="sm"/>
            <a:tailEnd type="none" w="sm" len="sm"/>
          </a:ln>
        </p:spPr>
      </p:pic>
      <p:sp>
        <p:nvSpPr>
          <p:cNvPr id="340" name="Google Shape;340;p29"/>
          <p:cNvSpPr txBox="1"/>
          <p:nvPr/>
        </p:nvSpPr>
        <p:spPr>
          <a:xfrm>
            <a:off x="1350800" y="1222100"/>
            <a:ext cx="3270300" cy="5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Montserrat"/>
                <a:ea typeface="Montserrat"/>
                <a:cs typeface="Montserrat"/>
                <a:sym typeface="Montserrat"/>
              </a:rPr>
              <a:t>Dr. Arun Kumar Tiwari</a:t>
            </a:r>
            <a:endParaRPr b="1">
              <a:solidFill>
                <a:srgbClr val="FFFFFF"/>
              </a:solidFill>
              <a:latin typeface="Montserrat"/>
              <a:ea typeface="Montserrat"/>
              <a:cs typeface="Montserrat"/>
              <a:sym typeface="Montserrat"/>
            </a:endParaRPr>
          </a:p>
          <a:p>
            <a:pPr marL="0" lvl="0" indent="0" algn="l" rtl="0">
              <a:spcBef>
                <a:spcPts val="0"/>
              </a:spcBef>
              <a:spcAft>
                <a:spcPts val="0"/>
              </a:spcAft>
              <a:buNone/>
            </a:pPr>
            <a:r>
              <a:rPr lang="en-GB" sz="1200">
                <a:solidFill>
                  <a:srgbClr val="FFFFFF"/>
                </a:solidFill>
                <a:latin typeface="Montserrat"/>
                <a:ea typeface="Montserrat"/>
                <a:cs typeface="Montserrat"/>
                <a:sym typeface="Montserrat"/>
              </a:rPr>
              <a:t>Incharge</a:t>
            </a:r>
            <a:endParaRPr sz="1200">
              <a:solidFill>
                <a:srgbClr val="FFFFFF"/>
              </a:solidFill>
              <a:latin typeface="Montserrat"/>
              <a:ea typeface="Montserrat"/>
              <a:cs typeface="Montserrat"/>
              <a:sym typeface="Montserrat"/>
            </a:endParaRPr>
          </a:p>
          <a:p>
            <a:pPr marL="0" lvl="0" indent="0" algn="l" rtl="0">
              <a:spcBef>
                <a:spcPts val="0"/>
              </a:spcBef>
              <a:spcAft>
                <a:spcPts val="0"/>
              </a:spcAft>
              <a:buNone/>
            </a:pPr>
            <a:r>
              <a:rPr lang="en-GB" sz="1200">
                <a:solidFill>
                  <a:srgbClr val="FFFFFF"/>
                </a:solidFill>
                <a:latin typeface="Montserrat"/>
                <a:ea typeface="Montserrat"/>
                <a:cs typeface="Montserrat"/>
                <a:sym typeface="Montserrat"/>
              </a:rPr>
              <a:t>Training and Placement cell</a:t>
            </a:r>
            <a:endParaRPr sz="1200">
              <a:solidFill>
                <a:srgbClr val="FFFFFF"/>
              </a:solidFill>
              <a:latin typeface="Montserrat"/>
              <a:ea typeface="Montserrat"/>
              <a:cs typeface="Montserrat"/>
              <a:sym typeface="Montserrat"/>
            </a:endParaRPr>
          </a:p>
          <a:p>
            <a:pPr marL="0" lvl="0" indent="0" algn="l" rtl="0">
              <a:spcBef>
                <a:spcPts val="0"/>
              </a:spcBef>
              <a:spcAft>
                <a:spcPts val="0"/>
              </a:spcAft>
              <a:buNone/>
            </a:pPr>
            <a:r>
              <a:rPr lang="en-GB" sz="1200">
                <a:solidFill>
                  <a:srgbClr val="FFFFFF"/>
                </a:solidFill>
                <a:latin typeface="Montserrat"/>
                <a:ea typeface="Montserrat"/>
                <a:cs typeface="Montserrat"/>
                <a:sym typeface="Montserrat"/>
              </a:rPr>
              <a:t>Email Id.: aruntiwari@ietlucknow.ac.in</a:t>
            </a:r>
            <a:endParaRPr sz="1200">
              <a:solidFill>
                <a:srgbClr val="FFFFFF"/>
              </a:solidFill>
              <a:latin typeface="Montserrat"/>
              <a:ea typeface="Montserrat"/>
              <a:cs typeface="Montserrat"/>
              <a:sym typeface="Montserrat"/>
            </a:endParaRPr>
          </a:p>
          <a:p>
            <a:pPr marL="0" lvl="0" indent="0" algn="l" rtl="0">
              <a:spcBef>
                <a:spcPts val="0"/>
              </a:spcBef>
              <a:spcAft>
                <a:spcPts val="0"/>
              </a:spcAft>
              <a:buNone/>
            </a:pPr>
            <a:endParaRPr>
              <a:solidFill>
                <a:srgbClr val="FFFFFF"/>
              </a:solidFill>
              <a:latin typeface="Montserrat"/>
              <a:ea typeface="Montserrat"/>
              <a:cs typeface="Montserrat"/>
              <a:sym typeface="Montserrat"/>
            </a:endParaRPr>
          </a:p>
          <a:p>
            <a:pPr marL="0" lvl="0" indent="0" algn="l" rtl="0">
              <a:spcBef>
                <a:spcPts val="0"/>
              </a:spcBef>
              <a:spcAft>
                <a:spcPts val="0"/>
              </a:spcAft>
              <a:buNone/>
            </a:pPr>
            <a:endParaRPr sz="1200">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t>Reach Us</a:t>
            </a:r>
            <a:endParaRPr sz="2800" b="1"/>
          </a:p>
        </p:txBody>
      </p:sp>
      <p:cxnSp>
        <p:nvCxnSpPr>
          <p:cNvPr id="346" name="Google Shape;346;p30"/>
          <p:cNvCxnSpPr/>
          <p:nvPr/>
        </p:nvCxnSpPr>
        <p:spPr>
          <a:xfrm rot="10800000" flipH="1">
            <a:off x="970050" y="2673925"/>
            <a:ext cx="7203900" cy="14700"/>
          </a:xfrm>
          <a:prstGeom prst="straightConnector1">
            <a:avLst/>
          </a:prstGeom>
          <a:noFill/>
          <a:ln w="28575" cap="flat" cmpd="sng">
            <a:solidFill>
              <a:srgbClr val="FFFFFF"/>
            </a:solidFill>
            <a:prstDash val="solid"/>
            <a:round/>
            <a:headEnd type="none" w="med" len="med"/>
            <a:tailEnd type="none" w="med" len="med"/>
          </a:ln>
        </p:spPr>
      </p:cxnSp>
      <p:sp>
        <p:nvSpPr>
          <p:cNvPr id="347" name="Google Shape;347;p30"/>
          <p:cNvSpPr txBox="1"/>
          <p:nvPr/>
        </p:nvSpPr>
        <p:spPr>
          <a:xfrm>
            <a:off x="2260125" y="1077825"/>
            <a:ext cx="6168000" cy="88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a:solidFill>
                  <a:srgbClr val="F3F3F3"/>
                </a:solidFill>
                <a:latin typeface="Montserrat"/>
                <a:ea typeface="Montserrat"/>
                <a:cs typeface="Montserrat"/>
                <a:sym typeface="Montserrat"/>
              </a:rPr>
              <a:t>Training and Placement Cell, </a:t>
            </a:r>
            <a:endParaRPr b="1">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b="1">
                <a:solidFill>
                  <a:srgbClr val="F3F3F3"/>
                </a:solidFill>
                <a:latin typeface="Montserrat"/>
                <a:ea typeface="Montserrat"/>
                <a:cs typeface="Montserrat"/>
                <a:sym typeface="Montserrat"/>
              </a:rPr>
              <a:t>Institute of Engineering and Technology, Lucknow</a:t>
            </a:r>
            <a:endParaRPr b="1">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b="1">
                <a:solidFill>
                  <a:srgbClr val="F3F3F3"/>
                </a:solidFill>
                <a:latin typeface="Montserrat"/>
                <a:ea typeface="Montserrat"/>
                <a:cs typeface="Montserrat"/>
                <a:sym typeface="Montserrat"/>
              </a:rPr>
              <a:t>Sitapur Road, Janakipuram Lucknow - 226021</a:t>
            </a:r>
            <a:endParaRPr b="1">
              <a:solidFill>
                <a:srgbClr val="F3F3F3"/>
              </a:solidFill>
              <a:latin typeface="Montserrat"/>
              <a:ea typeface="Montserrat"/>
              <a:cs typeface="Montserrat"/>
              <a:sym typeface="Montserrat"/>
            </a:endParaRPr>
          </a:p>
        </p:txBody>
      </p:sp>
      <p:pic>
        <p:nvPicPr>
          <p:cNvPr id="348" name="Google Shape;348;p30"/>
          <p:cNvPicPr preferRelativeResize="0"/>
          <p:nvPr/>
        </p:nvPicPr>
        <p:blipFill>
          <a:blip r:embed="rId3">
            <a:alphaModFix/>
          </a:blip>
          <a:stretch>
            <a:fillRect/>
          </a:stretch>
        </p:blipFill>
        <p:spPr>
          <a:xfrm>
            <a:off x="1503423" y="3030575"/>
            <a:ext cx="571125" cy="571125"/>
          </a:xfrm>
          <a:prstGeom prst="rect">
            <a:avLst/>
          </a:prstGeom>
          <a:noFill/>
          <a:ln>
            <a:noFill/>
          </a:ln>
        </p:spPr>
      </p:pic>
      <p:pic>
        <p:nvPicPr>
          <p:cNvPr id="349" name="Google Shape;349;p30"/>
          <p:cNvPicPr preferRelativeResize="0"/>
          <p:nvPr/>
        </p:nvPicPr>
        <p:blipFill>
          <a:blip r:embed="rId3">
            <a:alphaModFix/>
          </a:blip>
          <a:stretch>
            <a:fillRect/>
          </a:stretch>
        </p:blipFill>
        <p:spPr>
          <a:xfrm>
            <a:off x="1503423" y="3601700"/>
            <a:ext cx="571125" cy="571125"/>
          </a:xfrm>
          <a:prstGeom prst="rect">
            <a:avLst/>
          </a:prstGeom>
          <a:noFill/>
          <a:ln>
            <a:noFill/>
          </a:ln>
        </p:spPr>
      </p:pic>
      <p:sp>
        <p:nvSpPr>
          <p:cNvPr id="350" name="Google Shape;350;p30"/>
          <p:cNvSpPr txBox="1"/>
          <p:nvPr/>
        </p:nvSpPr>
        <p:spPr>
          <a:xfrm>
            <a:off x="2155625" y="3123688"/>
            <a:ext cx="6159300" cy="38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a:solidFill>
                  <a:srgbClr val="F3F3F3"/>
                </a:solidFill>
                <a:latin typeface="Montserrat"/>
                <a:ea typeface="Montserrat"/>
                <a:cs typeface="Montserrat"/>
                <a:sym typeface="Montserrat"/>
              </a:rPr>
              <a:t>24 kms from Chaudhary Charan Singh Intn’l Airport, Lucknow</a:t>
            </a:r>
            <a:endParaRPr/>
          </a:p>
        </p:txBody>
      </p:sp>
      <p:sp>
        <p:nvSpPr>
          <p:cNvPr id="351" name="Google Shape;351;p30"/>
          <p:cNvSpPr txBox="1"/>
          <p:nvPr/>
        </p:nvSpPr>
        <p:spPr>
          <a:xfrm>
            <a:off x="2218050" y="3694800"/>
            <a:ext cx="6159300" cy="38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a:solidFill>
                  <a:srgbClr val="F3F3F3"/>
                </a:solidFill>
                <a:latin typeface="Montserrat"/>
                <a:ea typeface="Montserrat"/>
                <a:cs typeface="Montserrat"/>
                <a:sym typeface="Montserrat"/>
              </a:rPr>
              <a:t>13 kms from Charbagh Railway Station, Lucknow</a:t>
            </a:r>
            <a:endParaRPr b="1">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endParaRPr b="1">
              <a:solidFill>
                <a:srgbClr val="F3F3F3"/>
              </a:solidFill>
              <a:latin typeface="Montserrat"/>
              <a:ea typeface="Montserrat"/>
              <a:cs typeface="Montserrat"/>
              <a:sym typeface="Montserrat"/>
            </a:endParaRPr>
          </a:p>
        </p:txBody>
      </p:sp>
      <p:pic>
        <p:nvPicPr>
          <p:cNvPr id="352" name="Google Shape;352;p30"/>
          <p:cNvPicPr preferRelativeResize="0"/>
          <p:nvPr/>
        </p:nvPicPr>
        <p:blipFill>
          <a:blip r:embed="rId4">
            <a:alphaModFix/>
          </a:blip>
          <a:stretch>
            <a:fillRect/>
          </a:stretch>
        </p:blipFill>
        <p:spPr>
          <a:xfrm>
            <a:off x="1560388" y="2038350"/>
            <a:ext cx="457200" cy="457200"/>
          </a:xfrm>
          <a:prstGeom prst="rect">
            <a:avLst/>
          </a:prstGeom>
          <a:noFill/>
          <a:ln>
            <a:noFill/>
          </a:ln>
        </p:spPr>
      </p:pic>
      <p:sp>
        <p:nvSpPr>
          <p:cNvPr id="353" name="Google Shape;353;p30"/>
          <p:cNvSpPr txBox="1"/>
          <p:nvPr/>
        </p:nvSpPr>
        <p:spPr>
          <a:xfrm>
            <a:off x="2218050" y="2074488"/>
            <a:ext cx="6159300" cy="38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a:solidFill>
                  <a:srgbClr val="F3F3F3"/>
                </a:solidFill>
                <a:latin typeface="Montserrat"/>
                <a:ea typeface="Montserrat"/>
                <a:cs typeface="Montserrat"/>
                <a:sym typeface="Montserrat"/>
              </a:rPr>
              <a:t>placement@ietlucknow.ac.in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title" idx="4294967295"/>
          </p:nvPr>
        </p:nvSpPr>
        <p:spPr>
          <a:xfrm>
            <a:off x="6209575" y="3858150"/>
            <a:ext cx="2934300" cy="759300"/>
          </a:xfrm>
          <a:prstGeom prst="rect">
            <a:avLst/>
          </a:prstGeom>
          <a:solidFill>
            <a:srgbClr val="FFFFFF"/>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400">
                <a:solidFill>
                  <a:srgbClr val="434343"/>
                </a:solidFill>
              </a:rPr>
              <a:t>Message from </a:t>
            </a:r>
            <a:endParaRPr sz="1400">
              <a:solidFill>
                <a:srgbClr val="434343"/>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GB" sz="1400" b="1">
                <a:solidFill>
                  <a:srgbClr val="434343"/>
                </a:solidFill>
              </a:rPr>
              <a:t>THE HEAD OF DEPARTMENT</a:t>
            </a:r>
            <a:endParaRPr sz="1400" b="1">
              <a:solidFill>
                <a:srgbClr val="434343"/>
              </a:solidFill>
            </a:endParaRPr>
          </a:p>
        </p:txBody>
      </p:sp>
      <p:sp>
        <p:nvSpPr>
          <p:cNvPr id="237" name="Google Shape;237;p18"/>
          <p:cNvSpPr txBox="1"/>
          <p:nvPr/>
        </p:nvSpPr>
        <p:spPr>
          <a:xfrm>
            <a:off x="146475" y="168950"/>
            <a:ext cx="5885400" cy="47703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GB" sz="1200">
                <a:solidFill>
                  <a:srgbClr val="FFFFFF"/>
                </a:solidFill>
                <a:latin typeface="Montserrat"/>
                <a:ea typeface="Montserrat"/>
                <a:cs typeface="Montserrat"/>
                <a:sym typeface="Montserrat"/>
              </a:rPr>
              <a:t>Welcome to the department of Electronics Engineering at IET Lucknow. Our journey started in the year 1984. Over the last three decades, we have developed our expertise and competence in the core Electronics engineering curriculum and research.</a:t>
            </a:r>
            <a:endParaRPr sz="1200">
              <a:solidFill>
                <a:srgbClr val="FFFFFF"/>
              </a:solidFill>
              <a:latin typeface="Montserrat"/>
              <a:ea typeface="Montserrat"/>
              <a:cs typeface="Montserrat"/>
              <a:sym typeface="Montserrat"/>
            </a:endParaRPr>
          </a:p>
          <a:p>
            <a:pPr marL="0" lvl="0" indent="0" algn="just" rtl="0">
              <a:lnSpc>
                <a:spcPct val="115000"/>
              </a:lnSpc>
              <a:spcBef>
                <a:spcPts val="0"/>
              </a:spcBef>
              <a:spcAft>
                <a:spcPts val="0"/>
              </a:spcAft>
              <a:buNone/>
            </a:pPr>
            <a:endParaRPr sz="1200">
              <a:solidFill>
                <a:srgbClr val="FFFFFF"/>
              </a:solidFill>
              <a:latin typeface="Montserrat"/>
              <a:ea typeface="Montserrat"/>
              <a:cs typeface="Montserrat"/>
              <a:sym typeface="Montserrat"/>
            </a:endParaRPr>
          </a:p>
          <a:p>
            <a:pPr marL="0" lvl="0" indent="0" algn="just" rtl="0">
              <a:lnSpc>
                <a:spcPct val="115000"/>
              </a:lnSpc>
              <a:spcBef>
                <a:spcPts val="0"/>
              </a:spcBef>
              <a:spcAft>
                <a:spcPts val="0"/>
              </a:spcAft>
              <a:buNone/>
            </a:pPr>
            <a:r>
              <a:rPr lang="en-GB" sz="1200">
                <a:solidFill>
                  <a:srgbClr val="FFFFFF"/>
                </a:solidFill>
                <a:latin typeface="Montserrat"/>
                <a:ea typeface="Montserrat"/>
                <a:cs typeface="Montserrat"/>
                <a:sym typeface="Montserrat"/>
              </a:rPr>
              <a:t>The department put forwards undergraduate programme in Electronics and Communication Engineering and Electronics and Instrumentation Engineering, along with this post-graduate programmes include the specialisation in Microelectronics. The department aims at imparting technical knowledge of curriculum through a nice blend of coursework and projects and endows students with the ability to apply knowledge of science, mathematics and engineering to work effectively in multidisciplinary team, provide leadership and technical expertise and practice engineering with an ethical approach and concern to build a better tomorrow.</a:t>
            </a:r>
            <a:endParaRPr sz="1200">
              <a:solidFill>
                <a:srgbClr val="FFFFFF"/>
              </a:solidFill>
              <a:latin typeface="Montserrat"/>
              <a:ea typeface="Montserrat"/>
              <a:cs typeface="Montserrat"/>
              <a:sym typeface="Montserrat"/>
            </a:endParaRPr>
          </a:p>
          <a:p>
            <a:pPr marL="0" lvl="0" indent="0" algn="just" rtl="0">
              <a:lnSpc>
                <a:spcPct val="115000"/>
              </a:lnSpc>
              <a:spcBef>
                <a:spcPts val="0"/>
              </a:spcBef>
              <a:spcAft>
                <a:spcPts val="0"/>
              </a:spcAft>
              <a:buNone/>
            </a:pPr>
            <a:endParaRPr sz="1200">
              <a:solidFill>
                <a:srgbClr val="FFFFFF"/>
              </a:solidFill>
              <a:latin typeface="Montserrat"/>
              <a:ea typeface="Montserrat"/>
              <a:cs typeface="Montserrat"/>
              <a:sym typeface="Montserrat"/>
            </a:endParaRPr>
          </a:p>
          <a:p>
            <a:pPr marL="0" lvl="0" indent="0" algn="just" rtl="0">
              <a:lnSpc>
                <a:spcPct val="115000"/>
              </a:lnSpc>
              <a:spcBef>
                <a:spcPts val="0"/>
              </a:spcBef>
              <a:spcAft>
                <a:spcPts val="0"/>
              </a:spcAft>
              <a:buNone/>
            </a:pPr>
            <a:r>
              <a:rPr lang="en-GB" sz="1200">
                <a:solidFill>
                  <a:srgbClr val="FFFFFF"/>
                </a:solidFill>
                <a:latin typeface="Montserrat"/>
                <a:ea typeface="Montserrat"/>
                <a:cs typeface="Montserrat"/>
                <a:sym typeface="Montserrat"/>
              </a:rPr>
              <a:t>Highly qualified faculty members with surplus credentials conjointly work with  unceasing efforts towards our students, helping them to learn, grow, develop and achieve their goals in their  pursuit to excel in their professional career, imparting training of highest standards to the students ,in the field of electronics , thus preparing them to meet the demands of highly competitive global industrial market.   </a:t>
            </a:r>
            <a:endParaRPr sz="1200">
              <a:solidFill>
                <a:srgbClr val="FFFFFF"/>
              </a:solidFill>
              <a:latin typeface="Montserrat"/>
              <a:ea typeface="Montserrat"/>
              <a:cs typeface="Montserrat"/>
              <a:sym typeface="Montserrat"/>
            </a:endParaRPr>
          </a:p>
          <a:p>
            <a:pPr marL="0" lvl="0" indent="0" algn="just" rtl="0">
              <a:lnSpc>
                <a:spcPct val="115000"/>
              </a:lnSpc>
              <a:spcBef>
                <a:spcPts val="0"/>
              </a:spcBef>
              <a:spcAft>
                <a:spcPts val="0"/>
              </a:spcAft>
              <a:buNone/>
            </a:pPr>
            <a:r>
              <a:rPr lang="en-GB" sz="1200">
                <a:solidFill>
                  <a:srgbClr val="FFFFFF"/>
                </a:solidFill>
                <a:latin typeface="Montserrat"/>
                <a:ea typeface="Montserrat"/>
                <a:cs typeface="Montserrat"/>
                <a:sym typeface="Montserrat"/>
              </a:rPr>
              <a:t>For any additional information, please do not hesitate to contact us.</a:t>
            </a:r>
            <a:endParaRPr sz="1200">
              <a:solidFill>
                <a:srgbClr val="FFFFFF"/>
              </a:solidFill>
              <a:latin typeface="Montserrat"/>
              <a:ea typeface="Montserrat"/>
              <a:cs typeface="Montserrat"/>
              <a:sym typeface="Montserrat"/>
            </a:endParaRPr>
          </a:p>
        </p:txBody>
      </p:sp>
      <p:pic>
        <p:nvPicPr>
          <p:cNvPr id="238" name="Google Shape;238;p18"/>
          <p:cNvPicPr preferRelativeResize="0"/>
          <p:nvPr/>
        </p:nvPicPr>
        <p:blipFill>
          <a:blip r:embed="rId3">
            <a:alphaModFix/>
          </a:blip>
          <a:stretch>
            <a:fillRect/>
          </a:stretch>
        </p:blipFill>
        <p:spPr>
          <a:xfrm>
            <a:off x="6901862" y="462100"/>
            <a:ext cx="1411825" cy="1411825"/>
          </a:xfrm>
          <a:prstGeom prst="rect">
            <a:avLst/>
          </a:prstGeom>
          <a:noFill/>
          <a:ln w="38100" cap="flat" cmpd="sng">
            <a:solidFill>
              <a:srgbClr val="FFFFFF"/>
            </a:solidFill>
            <a:prstDash val="solid"/>
            <a:round/>
            <a:headEnd type="none" w="sm" len="sm"/>
            <a:tailEnd type="none" w="sm" len="sm"/>
          </a:ln>
        </p:spPr>
      </p:pic>
      <p:sp>
        <p:nvSpPr>
          <p:cNvPr id="239" name="Google Shape;239;p18"/>
          <p:cNvSpPr txBox="1"/>
          <p:nvPr/>
        </p:nvSpPr>
        <p:spPr>
          <a:xfrm>
            <a:off x="5879475" y="1837625"/>
            <a:ext cx="3456600" cy="96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FFFFFF"/>
                </a:solidFill>
              </a:rPr>
              <a:t>Dr.Subodh Wariya</a:t>
            </a:r>
            <a:endParaRPr b="1">
              <a:solidFill>
                <a:srgbClr val="FFFFFF"/>
              </a:solidFill>
            </a:endParaRPr>
          </a:p>
          <a:p>
            <a:pPr marL="0" lvl="0" indent="0" algn="ctr" rtl="0">
              <a:spcBef>
                <a:spcPts val="0"/>
              </a:spcBef>
              <a:spcAft>
                <a:spcPts val="0"/>
              </a:spcAft>
              <a:buNone/>
            </a:pPr>
            <a:endParaRPr b="1">
              <a:solidFill>
                <a:srgbClr val="FFFFFF"/>
              </a:solidFill>
            </a:endParaRPr>
          </a:p>
          <a:p>
            <a:pPr marL="0" lvl="0" indent="0" algn="ctr" rtl="0">
              <a:spcBef>
                <a:spcPts val="0"/>
              </a:spcBef>
              <a:spcAft>
                <a:spcPts val="0"/>
              </a:spcAft>
              <a:buNone/>
            </a:pPr>
            <a:r>
              <a:rPr lang="en-GB" sz="1200">
                <a:solidFill>
                  <a:srgbClr val="FFFFFF"/>
                </a:solidFill>
              </a:rPr>
              <a:t>Head, Electronics Engineering </a:t>
            </a:r>
            <a:endParaRPr sz="1200">
              <a:solidFill>
                <a:srgbClr val="FFFFFF"/>
              </a:solidFill>
            </a:endParaRPr>
          </a:p>
          <a:p>
            <a:pPr marL="0" lvl="0" indent="0" algn="ctr" rtl="0">
              <a:spcBef>
                <a:spcPts val="0"/>
              </a:spcBef>
              <a:spcAft>
                <a:spcPts val="0"/>
              </a:spcAft>
              <a:buNone/>
            </a:pPr>
            <a:r>
              <a:rPr lang="en-GB" sz="1200">
                <a:solidFill>
                  <a:srgbClr val="FFFFFF"/>
                </a:solidFill>
              </a:rPr>
              <a:t>Department</a:t>
            </a:r>
            <a:endParaRPr sz="1200">
              <a:solidFill>
                <a:srgbClr val="FFFFFF"/>
              </a:solidFill>
            </a:endParaRPr>
          </a:p>
          <a:p>
            <a:pPr marL="0" lvl="0" indent="0" algn="ctr" rtl="0">
              <a:spcBef>
                <a:spcPts val="0"/>
              </a:spcBef>
              <a:spcAft>
                <a:spcPts val="0"/>
              </a:spcAft>
              <a:buNone/>
            </a:pPr>
            <a:r>
              <a:rPr lang="en-GB" sz="1200">
                <a:solidFill>
                  <a:srgbClr val="FFFFFF"/>
                </a:solidFill>
              </a:rPr>
              <a:t>subodh.wariya@ietlucknow.ac.in</a:t>
            </a:r>
            <a:endParaRPr sz="1200">
              <a:solidFill>
                <a:srgbClr val="FFFFFF"/>
              </a:solidFill>
            </a:endParaRPr>
          </a:p>
          <a:p>
            <a:pPr marL="0" lvl="0" indent="0" algn="ctr" rtl="0">
              <a:spcBef>
                <a:spcPts val="0"/>
              </a:spcBef>
              <a:spcAft>
                <a:spcPts val="0"/>
              </a:spcAft>
              <a:buNone/>
            </a:pPr>
            <a:endParaRPr sz="1200">
              <a:solidFill>
                <a:srgbClr val="FFFFFF"/>
              </a:solidFill>
            </a:endParaRPr>
          </a:p>
          <a:p>
            <a:pPr marL="0" lvl="0" indent="0" algn="ctr" rtl="0">
              <a:spcBef>
                <a:spcPts val="0"/>
              </a:spcBef>
              <a:spcAft>
                <a:spcPts val="0"/>
              </a:spcAft>
              <a:buNone/>
            </a:pPr>
            <a:endParaRPr sz="1200">
              <a:solidFill>
                <a:srgbClr val="FFFFFF"/>
              </a:solidFill>
            </a:endParaRPr>
          </a:p>
          <a:p>
            <a:pPr marL="0" lvl="0" indent="0" algn="l" rtl="0">
              <a:spcBef>
                <a:spcPts val="0"/>
              </a:spcBef>
              <a:spcAft>
                <a:spcPts val="0"/>
              </a:spcAft>
              <a:buNone/>
            </a:pPr>
            <a:endParaRPr sz="1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9"/>
          <p:cNvSpPr txBox="1">
            <a:spLocks noGrp="1"/>
          </p:cNvSpPr>
          <p:nvPr>
            <p:ph type="title"/>
          </p:nvPr>
        </p:nvSpPr>
        <p:spPr>
          <a:xfrm>
            <a:off x="654825" y="1576225"/>
            <a:ext cx="3594600" cy="32904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GB" sz="1600"/>
              <a:t>About the Department</a:t>
            </a:r>
            <a:endParaRPr sz="1600"/>
          </a:p>
          <a:p>
            <a:pPr marL="457200" lvl="0" indent="-330200" algn="l" rtl="0">
              <a:lnSpc>
                <a:spcPct val="115000"/>
              </a:lnSpc>
              <a:spcBef>
                <a:spcPts val="0"/>
              </a:spcBef>
              <a:spcAft>
                <a:spcPts val="0"/>
              </a:spcAft>
              <a:buSzPts val="1600"/>
              <a:buChar char="❏"/>
            </a:pPr>
            <a:r>
              <a:rPr lang="en-GB" sz="1600"/>
              <a:t>Courses Offered</a:t>
            </a:r>
            <a:endParaRPr sz="1600"/>
          </a:p>
          <a:p>
            <a:pPr marL="457200" lvl="0" indent="-330200" algn="l" rtl="0">
              <a:lnSpc>
                <a:spcPct val="115000"/>
              </a:lnSpc>
              <a:spcBef>
                <a:spcPts val="0"/>
              </a:spcBef>
              <a:spcAft>
                <a:spcPts val="0"/>
              </a:spcAft>
              <a:buSzPts val="1600"/>
              <a:buChar char="❏"/>
            </a:pPr>
            <a:r>
              <a:rPr lang="en-GB" sz="1600"/>
              <a:t>Hands On</a:t>
            </a:r>
            <a:endParaRPr sz="1600"/>
          </a:p>
          <a:p>
            <a:pPr marL="457200" lvl="0" indent="-330200" algn="l" rtl="0">
              <a:lnSpc>
                <a:spcPct val="115000"/>
              </a:lnSpc>
              <a:spcBef>
                <a:spcPts val="0"/>
              </a:spcBef>
              <a:spcAft>
                <a:spcPts val="0"/>
              </a:spcAft>
              <a:buSzPts val="1600"/>
              <a:buChar char="❏"/>
            </a:pPr>
            <a:r>
              <a:rPr lang="en-GB" sz="1600"/>
              <a:t>SEED Society</a:t>
            </a:r>
            <a:endParaRPr sz="1600"/>
          </a:p>
          <a:p>
            <a:pPr marL="457200" lvl="0" indent="-330200" algn="l" rtl="0">
              <a:lnSpc>
                <a:spcPct val="115000"/>
              </a:lnSpc>
              <a:spcBef>
                <a:spcPts val="0"/>
              </a:spcBef>
              <a:spcAft>
                <a:spcPts val="0"/>
              </a:spcAft>
              <a:buSzPts val="1600"/>
              <a:buChar char="❏"/>
            </a:pPr>
            <a:r>
              <a:rPr lang="en-GB" sz="1600"/>
              <a:t>Robotics Club</a:t>
            </a:r>
            <a:endParaRPr sz="1600"/>
          </a:p>
          <a:p>
            <a:pPr marL="457200" lvl="0" indent="-330200" algn="l" rtl="0">
              <a:lnSpc>
                <a:spcPct val="115000"/>
              </a:lnSpc>
              <a:spcBef>
                <a:spcPts val="0"/>
              </a:spcBef>
              <a:spcAft>
                <a:spcPts val="0"/>
              </a:spcAft>
              <a:buSzPts val="1600"/>
              <a:buChar char="❏"/>
            </a:pPr>
            <a:r>
              <a:rPr lang="en-GB" sz="1600"/>
              <a:t>Faculties’ Achievements</a:t>
            </a:r>
            <a:endParaRPr sz="1600"/>
          </a:p>
          <a:p>
            <a:pPr marL="457200" lvl="0" indent="-330200" algn="l" rtl="0">
              <a:lnSpc>
                <a:spcPct val="115000"/>
              </a:lnSpc>
              <a:spcBef>
                <a:spcPts val="0"/>
              </a:spcBef>
              <a:spcAft>
                <a:spcPts val="0"/>
              </a:spcAft>
              <a:buSzPts val="1600"/>
              <a:buChar char="❏"/>
            </a:pPr>
            <a:r>
              <a:rPr lang="en-GB" sz="1600"/>
              <a:t>Industries we Fit in</a:t>
            </a:r>
            <a:endParaRPr sz="1600"/>
          </a:p>
          <a:p>
            <a:pPr marL="457200" lvl="0" indent="-330200" algn="l" rtl="0">
              <a:lnSpc>
                <a:spcPct val="115000"/>
              </a:lnSpc>
              <a:spcBef>
                <a:spcPts val="0"/>
              </a:spcBef>
              <a:spcAft>
                <a:spcPts val="0"/>
              </a:spcAft>
              <a:buSzPts val="1600"/>
              <a:buChar char="❏"/>
            </a:pPr>
            <a:r>
              <a:rPr lang="en-GB" sz="1600"/>
              <a:t>Achievements &amp; Tech Life</a:t>
            </a:r>
            <a:endParaRPr sz="1600"/>
          </a:p>
          <a:p>
            <a:pPr marL="457200" lvl="0" indent="-330200" algn="l" rtl="0">
              <a:lnSpc>
                <a:spcPct val="115000"/>
              </a:lnSpc>
              <a:spcBef>
                <a:spcPts val="0"/>
              </a:spcBef>
              <a:spcAft>
                <a:spcPts val="0"/>
              </a:spcAft>
              <a:buSzPts val="1600"/>
              <a:buChar char="❏"/>
            </a:pPr>
            <a:r>
              <a:rPr lang="en-GB" sz="1600"/>
              <a:t>Training and Internships</a:t>
            </a:r>
            <a:endParaRPr sz="1600"/>
          </a:p>
          <a:p>
            <a:pPr marL="457200" lvl="0" indent="-330200" algn="l" rtl="0">
              <a:lnSpc>
                <a:spcPct val="115000"/>
              </a:lnSpc>
              <a:spcBef>
                <a:spcPts val="0"/>
              </a:spcBef>
              <a:spcAft>
                <a:spcPts val="0"/>
              </a:spcAft>
              <a:buSzPts val="1600"/>
              <a:buChar char="❏"/>
            </a:pPr>
            <a:r>
              <a:rPr lang="en-GB" sz="1600"/>
              <a:t>Past Recruiters</a:t>
            </a:r>
            <a:endParaRPr sz="1600"/>
          </a:p>
          <a:p>
            <a:pPr marL="457200" lvl="0" indent="-330200" algn="l" rtl="0">
              <a:lnSpc>
                <a:spcPct val="115000"/>
              </a:lnSpc>
              <a:spcBef>
                <a:spcPts val="0"/>
              </a:spcBef>
              <a:spcAft>
                <a:spcPts val="0"/>
              </a:spcAft>
              <a:buSzPts val="1600"/>
              <a:buChar char="❏"/>
            </a:pPr>
            <a:r>
              <a:rPr lang="en-GB" sz="1600"/>
              <a:t>Contact Us</a:t>
            </a:r>
            <a:endParaRPr sz="1600"/>
          </a:p>
          <a:p>
            <a:pPr marL="457200" lvl="0" indent="-330200" algn="l" rtl="0">
              <a:lnSpc>
                <a:spcPct val="115000"/>
              </a:lnSpc>
              <a:spcBef>
                <a:spcPts val="0"/>
              </a:spcBef>
              <a:spcAft>
                <a:spcPts val="0"/>
              </a:spcAft>
              <a:buSzPts val="1600"/>
              <a:buChar char="❏"/>
            </a:pPr>
            <a:r>
              <a:rPr lang="en-GB" sz="1600"/>
              <a:t>Reach Us</a:t>
            </a:r>
            <a:endParaRPr sz="1600"/>
          </a:p>
        </p:txBody>
      </p:sp>
      <p:sp>
        <p:nvSpPr>
          <p:cNvPr id="245" name="Google Shape;245;p19"/>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46" name="Google Shape;246;p19"/>
          <p:cNvSpPr txBox="1">
            <a:spLocks noGrp="1"/>
          </p:cNvSpPr>
          <p:nvPr>
            <p:ph type="title" idx="2"/>
          </p:nvPr>
        </p:nvSpPr>
        <p:spPr>
          <a:xfrm>
            <a:off x="949275" y="751740"/>
            <a:ext cx="3005700" cy="5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b="1"/>
              <a:t>CONTENTS</a:t>
            </a:r>
            <a:endParaRPr sz="2400" b="1"/>
          </a:p>
        </p:txBody>
      </p:sp>
      <p:pic>
        <p:nvPicPr>
          <p:cNvPr id="247" name="Google Shape;247;p19"/>
          <p:cNvPicPr preferRelativeResize="0"/>
          <p:nvPr/>
        </p:nvPicPr>
        <p:blipFill>
          <a:blip r:embed="rId3">
            <a:alphaModFix/>
          </a:blip>
          <a:stretch>
            <a:fillRect/>
          </a:stretch>
        </p:blipFill>
        <p:spPr>
          <a:xfrm>
            <a:off x="4679213" y="2674025"/>
            <a:ext cx="4308275" cy="2382475"/>
          </a:xfrm>
          <a:prstGeom prst="rect">
            <a:avLst/>
          </a:prstGeom>
          <a:noFill/>
          <a:ln w="38100" cap="flat" cmpd="sng">
            <a:solidFill>
              <a:srgbClr val="000000"/>
            </a:solidFill>
            <a:prstDash val="solid"/>
            <a:round/>
            <a:headEnd type="none" w="sm" len="sm"/>
            <a:tailEnd type="none" w="sm" len="sm"/>
          </a:ln>
        </p:spPr>
      </p:pic>
      <p:sp>
        <p:nvSpPr>
          <p:cNvPr id="248" name="Google Shape;248;p19"/>
          <p:cNvSpPr txBox="1"/>
          <p:nvPr/>
        </p:nvSpPr>
        <p:spPr>
          <a:xfrm>
            <a:off x="5626225" y="3379075"/>
            <a:ext cx="757500" cy="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49" name="Google Shape;249;p19"/>
          <p:cNvPicPr preferRelativeResize="0"/>
          <p:nvPr/>
        </p:nvPicPr>
        <p:blipFill>
          <a:blip r:embed="rId4">
            <a:alphaModFix/>
          </a:blip>
          <a:stretch>
            <a:fillRect/>
          </a:stretch>
        </p:blipFill>
        <p:spPr>
          <a:xfrm>
            <a:off x="4697950" y="189275"/>
            <a:ext cx="4270824" cy="2382475"/>
          </a:xfrm>
          <a:prstGeom prst="rect">
            <a:avLst/>
          </a:prstGeom>
          <a:noFill/>
          <a:ln w="38100" cap="flat" cmpd="sng">
            <a:solidFill>
              <a:srgbClr val="000000"/>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idx="4294967295"/>
          </p:nvPr>
        </p:nvSpPr>
        <p:spPr>
          <a:xfrm>
            <a:off x="540850" y="70675"/>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b="1"/>
              <a:t>ABOUT THE DEPARTMENT</a:t>
            </a:r>
            <a:endParaRPr sz="1800" b="1"/>
          </a:p>
        </p:txBody>
      </p:sp>
      <p:sp>
        <p:nvSpPr>
          <p:cNvPr id="255" name="Google Shape;255;p20"/>
          <p:cNvSpPr txBox="1">
            <a:spLocks noGrp="1"/>
          </p:cNvSpPr>
          <p:nvPr>
            <p:ph type="body" idx="4294967295"/>
          </p:nvPr>
        </p:nvSpPr>
        <p:spPr>
          <a:xfrm>
            <a:off x="342450" y="246125"/>
            <a:ext cx="8459100" cy="1400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solidFill>
                <a:srgbClr val="FFFFFF"/>
              </a:solidFill>
              <a:latin typeface="Montserrat"/>
              <a:ea typeface="Montserrat"/>
              <a:cs typeface="Montserrat"/>
              <a:sym typeface="Montserrat"/>
            </a:endParaRPr>
          </a:p>
          <a:p>
            <a:pPr marL="0" lvl="0" indent="0" algn="just" rtl="0">
              <a:spcBef>
                <a:spcPts val="0"/>
              </a:spcBef>
              <a:spcAft>
                <a:spcPts val="0"/>
              </a:spcAft>
              <a:buNone/>
            </a:pPr>
            <a:r>
              <a:rPr lang="en-GB">
                <a:solidFill>
                  <a:srgbClr val="FFFFFF"/>
                </a:solidFill>
                <a:latin typeface="Arial"/>
                <a:ea typeface="Arial"/>
                <a:cs typeface="Arial"/>
                <a:sym typeface="Arial"/>
              </a:rPr>
              <a:t>The Electronics Department is an integral part of the IET. The Department of Electronics Technology is one of the oldest departments of this college, established in 1984. It produces graduates, postgraduates and researchers of excellent calibre. The department offers undergraduate programme in Electronics and Communication Engineering and Electronics and Instrumentation Engineering, along with this post graduate programmes include the specialisation in Microelectronics.</a:t>
            </a:r>
            <a:endParaRPr>
              <a:solidFill>
                <a:srgbClr val="FFFFFF"/>
              </a:solidFill>
              <a:latin typeface="Arial"/>
              <a:ea typeface="Arial"/>
              <a:cs typeface="Arial"/>
              <a:sym typeface="Arial"/>
            </a:endParaRPr>
          </a:p>
          <a:p>
            <a:pPr marL="0" lvl="0" indent="0" algn="just" rtl="0">
              <a:spcBef>
                <a:spcPts val="0"/>
              </a:spcBef>
              <a:spcAft>
                <a:spcPts val="0"/>
              </a:spcAft>
              <a:buNone/>
            </a:pPr>
            <a:endParaRPr>
              <a:solidFill>
                <a:srgbClr val="FFFFFF"/>
              </a:solidFill>
              <a:latin typeface="Arial"/>
              <a:ea typeface="Arial"/>
              <a:cs typeface="Arial"/>
              <a:sym typeface="Arial"/>
            </a:endParaRPr>
          </a:p>
          <a:p>
            <a:pPr marL="0" lvl="0" indent="0" algn="l" rtl="0">
              <a:spcBef>
                <a:spcPts val="0"/>
              </a:spcBef>
              <a:spcAft>
                <a:spcPts val="1600"/>
              </a:spcAft>
              <a:buNone/>
            </a:pPr>
            <a:endParaRPr>
              <a:solidFill>
                <a:srgbClr val="FFFFFF"/>
              </a:solidFill>
              <a:latin typeface="Montserrat"/>
              <a:ea typeface="Montserrat"/>
              <a:cs typeface="Montserrat"/>
              <a:sym typeface="Montserrat"/>
            </a:endParaRPr>
          </a:p>
        </p:txBody>
      </p:sp>
      <p:sp>
        <p:nvSpPr>
          <p:cNvPr id="256" name="Google Shape;256;p20"/>
          <p:cNvSpPr txBox="1"/>
          <p:nvPr/>
        </p:nvSpPr>
        <p:spPr>
          <a:xfrm>
            <a:off x="34950" y="1897850"/>
            <a:ext cx="9074100" cy="2732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200" b="1">
                <a:solidFill>
                  <a:schemeClr val="lt1"/>
                </a:solidFill>
              </a:rPr>
              <a:t>Vision</a:t>
            </a:r>
            <a:r>
              <a:rPr lang="en-GB" sz="1200" b="1" u="sng">
                <a:solidFill>
                  <a:schemeClr val="lt1"/>
                </a:solidFill>
              </a:rPr>
              <a:t>:</a:t>
            </a:r>
            <a:endParaRPr sz="1200" b="1" u="sng">
              <a:solidFill>
                <a:schemeClr val="lt1"/>
              </a:solidFill>
            </a:endParaRPr>
          </a:p>
          <a:p>
            <a:pPr marL="0" lvl="0" indent="0" algn="just" rtl="0">
              <a:lnSpc>
                <a:spcPct val="136363"/>
              </a:lnSpc>
              <a:spcBef>
                <a:spcPts val="0"/>
              </a:spcBef>
              <a:spcAft>
                <a:spcPts val="0"/>
              </a:spcAft>
              <a:buNone/>
            </a:pPr>
            <a:r>
              <a:rPr lang="en-GB" sz="1300">
                <a:solidFill>
                  <a:schemeClr val="lt1"/>
                </a:solidFill>
              </a:rPr>
              <a:t>The Department of Electronics Engineering envisions the upliftment of students, through an effective teaching learning process and quality research, to make them competent globally with sound technical, interpersonal, analytical, managerial skills and professional ethics.  The department emphasises on providing academic environment that promotes creative thinking, team work and research and to enable the students to face societal challenges and provide holistic solutions.</a:t>
            </a:r>
            <a:endParaRPr sz="1300">
              <a:solidFill>
                <a:schemeClr val="lt1"/>
              </a:solidFill>
            </a:endParaRPr>
          </a:p>
          <a:p>
            <a:pPr marL="0" lvl="0" indent="0" algn="just" rtl="0">
              <a:lnSpc>
                <a:spcPct val="136363"/>
              </a:lnSpc>
              <a:spcBef>
                <a:spcPts val="0"/>
              </a:spcBef>
              <a:spcAft>
                <a:spcPts val="0"/>
              </a:spcAft>
              <a:buNone/>
            </a:pPr>
            <a:endParaRPr sz="1300" b="1">
              <a:solidFill>
                <a:schemeClr val="lt1"/>
              </a:solidFill>
            </a:endParaRPr>
          </a:p>
          <a:p>
            <a:pPr marL="0" lvl="0" indent="0" algn="just" rtl="0">
              <a:lnSpc>
                <a:spcPct val="115000"/>
              </a:lnSpc>
              <a:spcBef>
                <a:spcPts val="0"/>
              </a:spcBef>
              <a:spcAft>
                <a:spcPts val="0"/>
              </a:spcAft>
              <a:buNone/>
            </a:pPr>
            <a:r>
              <a:rPr lang="en-GB" sz="1300">
                <a:solidFill>
                  <a:schemeClr val="lt1"/>
                </a:solidFill>
              </a:rPr>
              <a:t> </a:t>
            </a:r>
            <a:r>
              <a:rPr lang="en-GB" sz="1300" b="1">
                <a:solidFill>
                  <a:schemeClr val="lt1"/>
                </a:solidFill>
              </a:rPr>
              <a:t>Mission</a:t>
            </a:r>
            <a:r>
              <a:rPr lang="en-GB" sz="1300" b="1" u="sng">
                <a:solidFill>
                  <a:schemeClr val="lt1"/>
                </a:solidFill>
              </a:rPr>
              <a:t>:</a:t>
            </a:r>
            <a:endParaRPr sz="1300" b="1" u="sng">
              <a:solidFill>
                <a:schemeClr val="lt1"/>
              </a:solidFill>
            </a:endParaRPr>
          </a:p>
          <a:p>
            <a:pPr marL="457200" lvl="0" indent="-311150" algn="just" rtl="0">
              <a:lnSpc>
                <a:spcPct val="115000"/>
              </a:lnSpc>
              <a:spcBef>
                <a:spcPts val="0"/>
              </a:spcBef>
              <a:spcAft>
                <a:spcPts val="0"/>
              </a:spcAft>
              <a:buClr>
                <a:schemeClr val="lt1"/>
              </a:buClr>
              <a:buSzPts val="1300"/>
              <a:buAutoNum type="arabicPeriod"/>
            </a:pPr>
            <a:r>
              <a:rPr lang="en-GB" sz="1300">
                <a:solidFill>
                  <a:schemeClr val="lt1"/>
                </a:solidFill>
              </a:rPr>
              <a:t>To provide the students an environment of academic freedom that will insure the exchange of ideas and the dissemination of knowledge in this discipline  through effective teaching.</a:t>
            </a:r>
            <a:endParaRPr sz="1300">
              <a:solidFill>
                <a:schemeClr val="lt1"/>
              </a:solidFill>
            </a:endParaRPr>
          </a:p>
          <a:p>
            <a:pPr marL="457200" lvl="0" indent="-311150" algn="just" rtl="0">
              <a:lnSpc>
                <a:spcPct val="115000"/>
              </a:lnSpc>
              <a:spcBef>
                <a:spcPts val="0"/>
              </a:spcBef>
              <a:spcAft>
                <a:spcPts val="0"/>
              </a:spcAft>
              <a:buClr>
                <a:schemeClr val="lt1"/>
              </a:buClr>
              <a:buSzPts val="1300"/>
              <a:buAutoNum type="arabicPeriod"/>
            </a:pPr>
            <a:r>
              <a:rPr lang="en-GB" sz="1300">
                <a:solidFill>
                  <a:schemeClr val="lt1"/>
                </a:solidFill>
              </a:rPr>
              <a:t>It infuses the scientific temper in the students towards the research in core Electronics engineering.</a:t>
            </a:r>
            <a:endParaRPr sz="1300">
              <a:solidFill>
                <a:schemeClr val="lt1"/>
              </a:solidFill>
            </a:endParaRPr>
          </a:p>
          <a:p>
            <a:pPr marL="457200" lvl="0" indent="-311150" algn="just" rtl="0">
              <a:lnSpc>
                <a:spcPct val="115000"/>
              </a:lnSpc>
              <a:spcBef>
                <a:spcPts val="0"/>
              </a:spcBef>
              <a:spcAft>
                <a:spcPts val="0"/>
              </a:spcAft>
              <a:buClr>
                <a:schemeClr val="lt1"/>
              </a:buClr>
              <a:buSzPts val="1300"/>
              <a:buAutoNum type="arabicPeriod"/>
            </a:pPr>
            <a:r>
              <a:rPr lang="en-GB" sz="1300">
                <a:solidFill>
                  <a:schemeClr val="lt1"/>
                </a:solidFill>
              </a:rPr>
              <a:t>Offering well-balanced curriculum to acquire professional competencies.</a:t>
            </a:r>
            <a:endParaRPr sz="1300">
              <a:solidFill>
                <a:schemeClr val="lt1"/>
              </a:solidFill>
            </a:endParaRPr>
          </a:p>
          <a:p>
            <a:pPr marL="457200" lvl="0" indent="-311150" algn="just" rtl="0">
              <a:lnSpc>
                <a:spcPct val="115000"/>
              </a:lnSpc>
              <a:spcBef>
                <a:spcPts val="0"/>
              </a:spcBef>
              <a:spcAft>
                <a:spcPts val="0"/>
              </a:spcAft>
              <a:buClr>
                <a:schemeClr val="lt1"/>
              </a:buClr>
              <a:buSzPts val="1300"/>
              <a:buAutoNum type="arabicPeriod"/>
            </a:pPr>
            <a:r>
              <a:rPr lang="en-GB" sz="1300">
                <a:solidFill>
                  <a:schemeClr val="lt1"/>
                </a:solidFill>
              </a:rPr>
              <a:t>Developing state of-the-art infrastructure and research for effective teaching learning process and quality research..</a:t>
            </a:r>
            <a:endParaRPr sz="1300">
              <a:solidFill>
                <a:schemeClr val="lt1"/>
              </a:solidFill>
            </a:endParaRPr>
          </a:p>
          <a:p>
            <a:pPr marL="457200" lvl="0" indent="-311150" algn="just" rtl="0">
              <a:lnSpc>
                <a:spcPct val="115000"/>
              </a:lnSpc>
              <a:spcBef>
                <a:spcPts val="0"/>
              </a:spcBef>
              <a:spcAft>
                <a:spcPts val="0"/>
              </a:spcAft>
              <a:buClr>
                <a:schemeClr val="lt1"/>
              </a:buClr>
              <a:buSzPts val="1300"/>
              <a:buAutoNum type="arabicPeriod"/>
            </a:pPr>
            <a:r>
              <a:rPr lang="en-GB" sz="1300">
                <a:solidFill>
                  <a:schemeClr val="lt1"/>
                </a:solidFill>
              </a:rPr>
              <a:t>Strengthening of soft skills , through co-curricular &amp; extra-curricular activities.</a:t>
            </a:r>
            <a:endParaRPr sz="1300">
              <a:solidFill>
                <a:schemeClr val="lt1"/>
              </a:solidFill>
            </a:endParaRPr>
          </a:p>
          <a:p>
            <a:pPr marL="0" lvl="0" indent="0" algn="just" rtl="0">
              <a:lnSpc>
                <a:spcPct val="136363"/>
              </a:lnSpc>
              <a:spcBef>
                <a:spcPts val="0"/>
              </a:spcBef>
              <a:spcAft>
                <a:spcPts val="0"/>
              </a:spcAft>
              <a:buNone/>
            </a:pPr>
            <a:r>
              <a:rPr lang="en-GB" sz="1300">
                <a:solidFill>
                  <a:schemeClr val="lt1"/>
                </a:solidFill>
                <a:latin typeface="Montserrat"/>
                <a:ea typeface="Montserrat"/>
                <a:cs typeface="Montserrat"/>
                <a:sym typeface="Montserrat"/>
              </a:rPr>
              <a:t> </a:t>
            </a:r>
            <a:endParaRPr sz="1300">
              <a:solidFill>
                <a:schemeClr val="lt1"/>
              </a:solidFill>
              <a:latin typeface="Montserrat"/>
              <a:ea typeface="Montserrat"/>
              <a:cs typeface="Montserrat"/>
              <a:sym typeface="Montserrat"/>
            </a:endParaRPr>
          </a:p>
          <a:p>
            <a:pPr marL="0" lvl="0" indent="0" algn="just" rtl="0">
              <a:spcBef>
                <a:spcPts val="0"/>
              </a:spcBef>
              <a:spcAft>
                <a:spcPts val="0"/>
              </a:spcAft>
              <a:buNone/>
            </a:pPr>
            <a:endParaRPr>
              <a:latin typeface="Montserrat"/>
              <a:ea typeface="Montserrat"/>
              <a:cs typeface="Montserrat"/>
              <a:sym typeface="Montserrat"/>
            </a:endParaRPr>
          </a:p>
        </p:txBody>
      </p:sp>
      <p:cxnSp>
        <p:nvCxnSpPr>
          <p:cNvPr id="257" name="Google Shape;257;p20"/>
          <p:cNvCxnSpPr/>
          <p:nvPr/>
        </p:nvCxnSpPr>
        <p:spPr>
          <a:xfrm rot="10800000" flipH="1">
            <a:off x="862125" y="1914100"/>
            <a:ext cx="6999300" cy="14700"/>
          </a:xfrm>
          <a:prstGeom prst="straightConnector1">
            <a:avLst/>
          </a:prstGeom>
          <a:noFill/>
          <a:ln w="38100" cap="flat" cmpd="sng">
            <a:solidFill>
              <a:srgbClr val="EFEFEF"/>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1"/>
          <p:cNvSpPr txBox="1">
            <a:spLocks noGrp="1"/>
          </p:cNvSpPr>
          <p:nvPr>
            <p:ph type="title"/>
          </p:nvPr>
        </p:nvSpPr>
        <p:spPr>
          <a:xfrm>
            <a:off x="1297500" y="165150"/>
            <a:ext cx="70389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900" b="1"/>
              <a:t>Courses Offered</a:t>
            </a:r>
            <a:endParaRPr sz="2900" b="1"/>
          </a:p>
        </p:txBody>
      </p:sp>
      <p:sp>
        <p:nvSpPr>
          <p:cNvPr id="263" name="Google Shape;263;p21"/>
          <p:cNvSpPr/>
          <p:nvPr/>
        </p:nvSpPr>
        <p:spPr>
          <a:xfrm>
            <a:off x="5298600" y="905850"/>
            <a:ext cx="3351900" cy="41349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Electronic Devices and Circuits</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Digital Logic Design</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Microprocessor 8085 8086</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Microcontroller MSP430</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Electronic Measurements and Instrumentation</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Digital Signal Processing</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IC Technology</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Analog Communication System</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Digital Communication System</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Microwave Engineering</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Antenna and Wave Propagation</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Artificial Neural Network</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Radar</a:t>
            </a:r>
            <a:endParaRPr>
              <a:solidFill>
                <a:schemeClr val="lt1"/>
              </a:solidFill>
              <a:latin typeface="Montserrat"/>
              <a:ea typeface="Montserrat"/>
              <a:cs typeface="Montserrat"/>
              <a:sym typeface="Montserrat"/>
            </a:endParaRPr>
          </a:p>
        </p:txBody>
      </p:sp>
      <p:sp>
        <p:nvSpPr>
          <p:cNvPr id="264" name="Google Shape;264;p21"/>
          <p:cNvSpPr/>
          <p:nvPr/>
        </p:nvSpPr>
        <p:spPr>
          <a:xfrm>
            <a:off x="1297500" y="1096050"/>
            <a:ext cx="3506700" cy="14757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Network Analysis and Circuits</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Data Structures and Algorithms</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Cyber Security</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Manufacturing process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265" name="Google Shape;265;p21"/>
          <p:cNvSpPr/>
          <p:nvPr/>
        </p:nvSpPr>
        <p:spPr>
          <a:xfrm>
            <a:off x="1297500" y="2922450"/>
            <a:ext cx="3506700" cy="18120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VLSI Design</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Data Communication Network</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Optical communication</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Wireless and Mobile Communication</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Optical Networks</a:t>
            </a:r>
            <a:endParaRPr>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2"/>
          <p:cNvSpPr txBox="1">
            <a:spLocks noGrp="1"/>
          </p:cNvSpPr>
          <p:nvPr>
            <p:ph type="title"/>
          </p:nvPr>
        </p:nvSpPr>
        <p:spPr>
          <a:xfrm>
            <a:off x="1186900" y="2523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200" b="1"/>
              <a:t>“Hands On”</a:t>
            </a:r>
            <a:endParaRPr sz="4200" b="1"/>
          </a:p>
        </p:txBody>
      </p:sp>
      <p:sp>
        <p:nvSpPr>
          <p:cNvPr id="271" name="Google Shape;271;p22"/>
          <p:cNvSpPr txBox="1"/>
          <p:nvPr/>
        </p:nvSpPr>
        <p:spPr>
          <a:xfrm>
            <a:off x="4794600" y="252300"/>
            <a:ext cx="4146600" cy="41814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Electronics Engineering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PCB &amp; Workshop Design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Analog Electronics (Linear Integrated Circuits)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Digital Electronics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Microprocessor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Microcontrollers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Embedded Systems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CAD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Control Systems Engineering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Communication Engineering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Advanced Communication Engineering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Microwave Engineering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Optical Fiber Communication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Digital Signal Processing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Electronic Measurement &amp; Instrumentation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Transducer &amp; Sensor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Industrial Instrumentation &amp; Control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Analog Signal Processing (Microelectronics Circuit Design)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VLSI Lab</a:t>
            </a:r>
            <a:endParaRPr sz="1200">
              <a:solidFill>
                <a:srgbClr val="FFFFFF"/>
              </a:solidFill>
              <a:latin typeface="Montserrat"/>
              <a:ea typeface="Montserrat"/>
              <a:cs typeface="Montserrat"/>
              <a:sym typeface="Montserrat"/>
            </a:endParaRPr>
          </a:p>
          <a:p>
            <a:pPr marL="0" lvl="0" indent="0" algn="l" rtl="0">
              <a:spcBef>
                <a:spcPts val="800"/>
              </a:spcBef>
              <a:spcAft>
                <a:spcPts val="0"/>
              </a:spcAft>
              <a:buNone/>
            </a:pPr>
            <a:endParaRPr>
              <a:solidFill>
                <a:srgbClr val="FFFFFF"/>
              </a:solidFill>
              <a:latin typeface="Montserrat"/>
              <a:ea typeface="Montserrat"/>
              <a:cs typeface="Montserrat"/>
              <a:sym typeface="Montserrat"/>
            </a:endParaRPr>
          </a:p>
        </p:txBody>
      </p:sp>
      <p:cxnSp>
        <p:nvCxnSpPr>
          <p:cNvPr id="272" name="Google Shape;272;p22"/>
          <p:cNvCxnSpPr/>
          <p:nvPr/>
        </p:nvCxnSpPr>
        <p:spPr>
          <a:xfrm>
            <a:off x="1621975" y="1037475"/>
            <a:ext cx="2396400" cy="0"/>
          </a:xfrm>
          <a:prstGeom prst="straightConnector1">
            <a:avLst/>
          </a:prstGeom>
          <a:noFill/>
          <a:ln w="28575" cap="flat" cmpd="sng">
            <a:solidFill>
              <a:srgbClr val="FFFFFF"/>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3"/>
          <p:cNvSpPr txBox="1">
            <a:spLocks noGrp="1"/>
          </p:cNvSpPr>
          <p:nvPr>
            <p:ph type="title"/>
          </p:nvPr>
        </p:nvSpPr>
        <p:spPr>
          <a:xfrm>
            <a:off x="560850" y="223325"/>
            <a:ext cx="77388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a:t>Society for Electronics Exploration and Development, IET Lucknow</a:t>
            </a:r>
            <a:endParaRPr b="1"/>
          </a:p>
        </p:txBody>
      </p:sp>
      <p:sp>
        <p:nvSpPr>
          <p:cNvPr id="278" name="Google Shape;278;p23"/>
          <p:cNvSpPr txBox="1">
            <a:spLocks noGrp="1"/>
          </p:cNvSpPr>
          <p:nvPr>
            <p:ph type="body" idx="4294967295"/>
          </p:nvPr>
        </p:nvSpPr>
        <p:spPr>
          <a:xfrm>
            <a:off x="3988800" y="3045475"/>
            <a:ext cx="4764000" cy="1914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200" b="1">
                <a:solidFill>
                  <a:srgbClr val="F3F3F3"/>
                </a:solidFill>
                <a:latin typeface="Montserrat"/>
                <a:ea typeface="Montserrat"/>
                <a:cs typeface="Montserrat"/>
                <a:sym typeface="Montserrat"/>
              </a:rPr>
              <a:t>It took roots in the year 2016 and has been nurturing young brains ever since in developing a comprehensive approach towards the learning of robotics and advanced circuitry.</a:t>
            </a:r>
            <a:endParaRPr sz="1200" b="1">
              <a:solidFill>
                <a:srgbClr val="F3F3F3"/>
              </a:solidFill>
              <a:latin typeface="Montserrat"/>
              <a:ea typeface="Montserrat"/>
              <a:cs typeface="Montserrat"/>
              <a:sym typeface="Montserrat"/>
            </a:endParaRPr>
          </a:p>
          <a:p>
            <a:pPr marL="0" lvl="0" indent="0" algn="just" rtl="0">
              <a:spcBef>
                <a:spcPts val="0"/>
              </a:spcBef>
              <a:spcAft>
                <a:spcPts val="0"/>
              </a:spcAft>
              <a:buNone/>
            </a:pPr>
            <a:endParaRPr sz="1200" b="1">
              <a:solidFill>
                <a:srgbClr val="F3F3F3"/>
              </a:solidFill>
              <a:latin typeface="Montserrat"/>
              <a:ea typeface="Montserrat"/>
              <a:cs typeface="Montserrat"/>
              <a:sym typeface="Montserrat"/>
            </a:endParaRPr>
          </a:p>
          <a:p>
            <a:pPr marL="0" lvl="0" indent="0" algn="just" rtl="0">
              <a:spcBef>
                <a:spcPts val="0"/>
              </a:spcBef>
              <a:spcAft>
                <a:spcPts val="0"/>
              </a:spcAft>
              <a:buNone/>
            </a:pPr>
            <a:r>
              <a:rPr lang="en-GB" sz="1200" b="1">
                <a:solidFill>
                  <a:srgbClr val="F3F3F3"/>
                </a:solidFill>
                <a:latin typeface="Montserrat"/>
                <a:ea typeface="Montserrat"/>
                <a:cs typeface="Montserrat"/>
                <a:sym typeface="Montserrat"/>
              </a:rPr>
              <a:t>The society involves pursuing career-oriented activities and courses that develop an individual to take on the fierce competition of the corporate world.</a:t>
            </a:r>
            <a:endParaRPr sz="1200" b="1">
              <a:solidFill>
                <a:srgbClr val="F3F3F3"/>
              </a:solidFill>
              <a:latin typeface="Montserrat"/>
              <a:ea typeface="Montserrat"/>
              <a:cs typeface="Montserrat"/>
              <a:sym typeface="Montserrat"/>
            </a:endParaRPr>
          </a:p>
          <a:p>
            <a:pPr marL="0" lvl="0" indent="0" algn="just" rtl="0">
              <a:spcBef>
                <a:spcPts val="0"/>
              </a:spcBef>
              <a:spcAft>
                <a:spcPts val="0"/>
              </a:spcAft>
              <a:buNone/>
            </a:pPr>
            <a:r>
              <a:rPr lang="en-GB" sz="1200" b="1">
                <a:solidFill>
                  <a:srgbClr val="F3F3F3"/>
                </a:solidFill>
                <a:latin typeface="Montserrat"/>
                <a:ea typeface="Montserrat"/>
                <a:cs typeface="Montserrat"/>
                <a:sym typeface="Montserrat"/>
              </a:rPr>
              <a:t> </a:t>
            </a:r>
            <a:endParaRPr sz="1200" b="1">
              <a:solidFill>
                <a:srgbClr val="F3F3F3"/>
              </a:solidFill>
              <a:latin typeface="Montserrat"/>
              <a:ea typeface="Montserrat"/>
              <a:cs typeface="Montserrat"/>
              <a:sym typeface="Montserrat"/>
            </a:endParaRPr>
          </a:p>
          <a:p>
            <a:pPr marL="0" lvl="0" indent="0" algn="just" rtl="0">
              <a:spcBef>
                <a:spcPts val="0"/>
              </a:spcBef>
              <a:spcAft>
                <a:spcPts val="1600"/>
              </a:spcAft>
              <a:buNone/>
            </a:pPr>
            <a:endParaRPr sz="1200">
              <a:solidFill>
                <a:srgbClr val="F3F3F3"/>
              </a:solidFill>
              <a:latin typeface="Montserrat"/>
              <a:ea typeface="Montserrat"/>
              <a:cs typeface="Montserrat"/>
              <a:sym typeface="Montserrat"/>
            </a:endParaRPr>
          </a:p>
        </p:txBody>
      </p:sp>
      <p:pic>
        <p:nvPicPr>
          <p:cNvPr id="279" name="Google Shape;279;p23"/>
          <p:cNvPicPr preferRelativeResize="0"/>
          <p:nvPr/>
        </p:nvPicPr>
        <p:blipFill>
          <a:blip r:embed="rId3">
            <a:alphaModFix/>
          </a:blip>
          <a:stretch>
            <a:fillRect/>
          </a:stretch>
        </p:blipFill>
        <p:spPr>
          <a:xfrm>
            <a:off x="181625" y="1548875"/>
            <a:ext cx="3530849" cy="3530849"/>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4"/>
          <p:cNvSpPr txBox="1">
            <a:spLocks noGrp="1"/>
          </p:cNvSpPr>
          <p:nvPr>
            <p:ph type="title"/>
          </p:nvPr>
        </p:nvSpPr>
        <p:spPr>
          <a:xfrm>
            <a:off x="1297500" y="393750"/>
            <a:ext cx="7038900" cy="914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b="1"/>
              <a:t>Robotics Club</a:t>
            </a:r>
            <a:endParaRPr sz="2800" b="1"/>
          </a:p>
        </p:txBody>
      </p:sp>
      <p:sp>
        <p:nvSpPr>
          <p:cNvPr id="285" name="Google Shape;285;p24"/>
          <p:cNvSpPr txBox="1"/>
          <p:nvPr/>
        </p:nvSpPr>
        <p:spPr>
          <a:xfrm>
            <a:off x="131525" y="1805025"/>
            <a:ext cx="4605600" cy="2598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b="1">
                <a:solidFill>
                  <a:srgbClr val="F3F3F3"/>
                </a:solidFill>
                <a:latin typeface="Montserrat"/>
                <a:ea typeface="Montserrat"/>
                <a:cs typeface="Montserrat"/>
                <a:sym typeface="Montserrat"/>
              </a:rPr>
              <a:t>A drive initiated from the urge of students to excel in the field of Robotics through blending breakthrough technologies with continued efforts. </a:t>
            </a:r>
            <a:endParaRPr sz="1200" b="1">
              <a:solidFill>
                <a:srgbClr val="F3F3F3"/>
              </a:solidFill>
              <a:latin typeface="Montserrat"/>
              <a:ea typeface="Montserrat"/>
              <a:cs typeface="Montserrat"/>
              <a:sym typeface="Montserrat"/>
            </a:endParaRPr>
          </a:p>
          <a:p>
            <a:pPr marL="0" lvl="0" indent="0" algn="just" rtl="0">
              <a:lnSpc>
                <a:spcPct val="150000"/>
              </a:lnSpc>
              <a:spcBef>
                <a:spcPts val="0"/>
              </a:spcBef>
              <a:spcAft>
                <a:spcPts val="0"/>
              </a:spcAft>
              <a:buNone/>
            </a:pPr>
            <a:endParaRPr sz="1200" b="1">
              <a:solidFill>
                <a:srgbClr val="F3F3F3"/>
              </a:solidFill>
              <a:latin typeface="Montserrat"/>
              <a:ea typeface="Montserrat"/>
              <a:cs typeface="Montserrat"/>
              <a:sym typeface="Montserrat"/>
            </a:endParaRPr>
          </a:p>
          <a:p>
            <a:pPr marL="0" lvl="0" indent="0" algn="just" rtl="0">
              <a:lnSpc>
                <a:spcPct val="150000"/>
              </a:lnSpc>
              <a:spcBef>
                <a:spcPts val="0"/>
              </a:spcBef>
              <a:spcAft>
                <a:spcPts val="0"/>
              </a:spcAft>
              <a:buNone/>
            </a:pPr>
            <a:r>
              <a:rPr lang="en-GB" sz="1200" b="1">
                <a:solidFill>
                  <a:srgbClr val="F3F3F3"/>
                </a:solidFill>
                <a:latin typeface="Montserrat"/>
                <a:ea typeface="Montserrat"/>
                <a:cs typeface="Montserrat"/>
                <a:sym typeface="Montserrat"/>
              </a:rPr>
              <a:t>The club has seen great success so far and have bagged prizes at reputed contests at IITs. Some testimonies of their sheer talent  and hardwork are Aircraft prototypes, RC Car, Plane, Manual and Autonomous Bots, Drone, Quadcopter to name a few.</a:t>
            </a:r>
            <a:endParaRPr sz="1200" b="1">
              <a:solidFill>
                <a:srgbClr val="F3F3F3"/>
              </a:solidFill>
              <a:latin typeface="Montserrat"/>
              <a:ea typeface="Montserrat"/>
              <a:cs typeface="Montserrat"/>
              <a:sym typeface="Montserrat"/>
            </a:endParaRPr>
          </a:p>
        </p:txBody>
      </p:sp>
      <p:pic>
        <p:nvPicPr>
          <p:cNvPr id="286" name="Google Shape;286;p24"/>
          <p:cNvPicPr preferRelativeResize="0"/>
          <p:nvPr/>
        </p:nvPicPr>
        <p:blipFill>
          <a:blip r:embed="rId3">
            <a:alphaModFix/>
          </a:blip>
          <a:stretch>
            <a:fillRect/>
          </a:stretch>
        </p:blipFill>
        <p:spPr>
          <a:xfrm>
            <a:off x="4880525" y="208675"/>
            <a:ext cx="4106025" cy="4408776"/>
          </a:xfrm>
          <a:prstGeom prst="rect">
            <a:avLst/>
          </a:prstGeom>
          <a:noFill/>
          <a:ln w="28575" cap="flat" cmpd="sng">
            <a:solidFill>
              <a:srgbClr val="FFFFFF"/>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5"/>
          <p:cNvSpPr txBox="1">
            <a:spLocks noGrp="1"/>
          </p:cNvSpPr>
          <p:nvPr>
            <p:ph type="title"/>
          </p:nvPr>
        </p:nvSpPr>
        <p:spPr>
          <a:xfrm>
            <a:off x="1617175" y="364525"/>
            <a:ext cx="7038900" cy="6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b="1">
                <a:solidFill>
                  <a:srgbClr val="F3F3F3"/>
                </a:solidFill>
              </a:rPr>
              <a:t>Our Faculties’ Global Achievements</a:t>
            </a:r>
            <a:endParaRPr sz="2600" b="1">
              <a:solidFill>
                <a:srgbClr val="F3F3F3"/>
              </a:solidFill>
            </a:endParaRPr>
          </a:p>
        </p:txBody>
      </p:sp>
      <p:pic>
        <p:nvPicPr>
          <p:cNvPr id="292" name="Google Shape;292;p25"/>
          <p:cNvPicPr preferRelativeResize="0"/>
          <p:nvPr/>
        </p:nvPicPr>
        <p:blipFill>
          <a:blip r:embed="rId3">
            <a:alphaModFix/>
          </a:blip>
          <a:stretch>
            <a:fillRect/>
          </a:stretch>
        </p:blipFill>
        <p:spPr>
          <a:xfrm>
            <a:off x="2688450" y="1445625"/>
            <a:ext cx="6367198" cy="3560075"/>
          </a:xfrm>
          <a:prstGeom prst="rect">
            <a:avLst/>
          </a:prstGeom>
          <a:noFill/>
          <a:ln w="28575" cap="flat" cmpd="sng">
            <a:solidFill>
              <a:srgbClr val="000000"/>
            </a:solidFill>
            <a:prstDash val="solid"/>
            <a:round/>
            <a:headEnd type="none" w="sm" len="sm"/>
            <a:tailEnd type="none" w="sm" len="sm"/>
          </a:ln>
        </p:spPr>
      </p:pic>
      <p:sp>
        <p:nvSpPr>
          <p:cNvPr id="293" name="Google Shape;293;p25"/>
          <p:cNvSpPr txBox="1"/>
          <p:nvPr/>
        </p:nvSpPr>
        <p:spPr>
          <a:xfrm>
            <a:off x="225450" y="1972650"/>
            <a:ext cx="2301000" cy="1636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a:solidFill>
                  <a:srgbClr val="F3F3F3"/>
                </a:solidFill>
                <a:latin typeface="Montserrat"/>
                <a:ea typeface="Montserrat"/>
                <a:cs typeface="Montserrat"/>
                <a:sym typeface="Montserrat"/>
              </a:rPr>
              <a:t>A representation of the high standards and rigorous work put in by our faculties / instructors.</a:t>
            </a:r>
            <a:endParaRPr b="1">
              <a:solidFill>
                <a:srgbClr val="F3F3F3"/>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1106</Words>
  <Application>Microsoft Office PowerPoint</Application>
  <PresentationFormat>On-screen Show (16:9)</PresentationFormat>
  <Paragraphs>164</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Lato</vt:lpstr>
      <vt:lpstr>Times New Roman</vt:lpstr>
      <vt:lpstr>Montserrat</vt:lpstr>
      <vt:lpstr>Focus</vt:lpstr>
      <vt:lpstr>INSTITUTE OF ENGINEERING AND TECHNOLOGY, LUCKNOW                               </vt:lpstr>
      <vt:lpstr>Message from  THE HEAD OF DEPARTMENT</vt:lpstr>
      <vt:lpstr>About the Department Courses Offered Hands On SEED Society Robotics Club Faculties’ Achievements Industries we Fit in Achievements &amp; Tech Life Training and Internships Past Recruiters Contact Us Reach Us</vt:lpstr>
      <vt:lpstr>ABOUT THE DEPARTMENT</vt:lpstr>
      <vt:lpstr>Courses Offered</vt:lpstr>
      <vt:lpstr>“Hands On”</vt:lpstr>
      <vt:lpstr>Society for Electronics Exploration and Development, IET Lucknow</vt:lpstr>
      <vt:lpstr>Robotics Club</vt:lpstr>
      <vt:lpstr>Our Faculties’ Global Achievements</vt:lpstr>
      <vt:lpstr>Industries we fit in</vt:lpstr>
      <vt:lpstr>Trainings and Internships</vt:lpstr>
      <vt:lpstr>Past Recruiters</vt:lpstr>
      <vt:lpstr>Contact Us</vt:lpstr>
      <vt:lpstr>Reach Us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INSTITUTE OF ENGINEERING AND TECHNOLOGY, LUCKNOW                               </dc:title>
  <cp:lastModifiedBy>HARSH</cp:lastModifiedBy>
  <cp:revision>1</cp:revision>
  <dcterms:modified xsi:type="dcterms:W3CDTF">2019-03-19T13:05:01Z</dcterms:modified>
</cp:coreProperties>
</file>